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6" r:id="rId1"/>
  </p:sldMasterIdLst>
  <p:notesMasterIdLst>
    <p:notesMasterId r:id="rId20"/>
  </p:notesMasterIdLst>
  <p:handoutMasterIdLst>
    <p:handoutMasterId r:id="rId21"/>
  </p:handoutMasterIdLst>
  <p:sldIdLst>
    <p:sldId id="256" r:id="rId2"/>
    <p:sldId id="272" r:id="rId3"/>
    <p:sldId id="273" r:id="rId4"/>
    <p:sldId id="258" r:id="rId5"/>
    <p:sldId id="260" r:id="rId6"/>
    <p:sldId id="275" r:id="rId7"/>
    <p:sldId id="284" r:id="rId8"/>
    <p:sldId id="286" r:id="rId9"/>
    <p:sldId id="285" r:id="rId10"/>
    <p:sldId id="283" r:id="rId11"/>
    <p:sldId id="266" r:id="rId12"/>
    <p:sldId id="281" r:id="rId13"/>
    <p:sldId id="282" r:id="rId14"/>
    <p:sldId id="279" r:id="rId15"/>
    <p:sldId id="280" r:id="rId16"/>
    <p:sldId id="268" r:id="rId17"/>
    <p:sldId id="265" r:id="rId18"/>
    <p:sldId id="269" r:id="rId19"/>
  </p:sldIdLst>
  <p:sldSz cx="9144000" cy="6858000" type="screen4x3"/>
  <p:notesSz cx="6818313" cy="9918700"/>
  <p:defaultTextStyle>
    <a:defPPr>
      <a:defRPr lang="it-IT"/>
    </a:defPPr>
    <a:lvl1pPr algn="l" rtl="0" fontAlgn="base">
      <a:spcBef>
        <a:spcPct val="0"/>
      </a:spcBef>
      <a:spcAft>
        <a:spcPct val="0"/>
      </a:spcAft>
      <a:defRPr kern="1200">
        <a:solidFill>
          <a:schemeClr val="tx1"/>
        </a:solidFill>
        <a:latin typeface="Arial" charset="0"/>
        <a:ea typeface="ＭＳ Ｐゴシック" charset="-128"/>
        <a:cs typeface="+mn-cs"/>
      </a:defRPr>
    </a:lvl1pPr>
    <a:lvl2pPr marL="457200" algn="l" rtl="0" fontAlgn="base">
      <a:spcBef>
        <a:spcPct val="0"/>
      </a:spcBef>
      <a:spcAft>
        <a:spcPct val="0"/>
      </a:spcAft>
      <a:defRPr kern="1200">
        <a:solidFill>
          <a:schemeClr val="tx1"/>
        </a:solidFill>
        <a:latin typeface="Arial" charset="0"/>
        <a:ea typeface="ＭＳ Ｐゴシック" charset="-128"/>
        <a:cs typeface="+mn-cs"/>
      </a:defRPr>
    </a:lvl2pPr>
    <a:lvl3pPr marL="914400" algn="l" rtl="0" fontAlgn="base">
      <a:spcBef>
        <a:spcPct val="0"/>
      </a:spcBef>
      <a:spcAft>
        <a:spcPct val="0"/>
      </a:spcAft>
      <a:defRPr kern="1200">
        <a:solidFill>
          <a:schemeClr val="tx1"/>
        </a:solidFill>
        <a:latin typeface="Arial" charset="0"/>
        <a:ea typeface="ＭＳ Ｐゴシック" charset="-128"/>
        <a:cs typeface="+mn-cs"/>
      </a:defRPr>
    </a:lvl3pPr>
    <a:lvl4pPr marL="1371600" algn="l" rtl="0" fontAlgn="base">
      <a:spcBef>
        <a:spcPct val="0"/>
      </a:spcBef>
      <a:spcAft>
        <a:spcPct val="0"/>
      </a:spcAft>
      <a:defRPr kern="1200">
        <a:solidFill>
          <a:schemeClr val="tx1"/>
        </a:solidFill>
        <a:latin typeface="Arial" charset="0"/>
        <a:ea typeface="ＭＳ Ｐゴシック" charset="-128"/>
        <a:cs typeface="+mn-cs"/>
      </a:defRPr>
    </a:lvl4pPr>
    <a:lvl5pPr marL="1828800" algn="l"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71" d="100"/>
          <a:sy n="71" d="100"/>
        </p:scale>
        <p:origin x="-3270" y="-90"/>
      </p:cViewPr>
      <p:guideLst>
        <p:guide orient="horz" pos="3124"/>
        <p:guide pos="214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4338"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sz="quarter" idx="1"/>
          </p:nvPr>
        </p:nvSpPr>
        <p:spPr>
          <a:xfrm>
            <a:off x="3862388" y="0"/>
            <a:ext cx="2954337"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99150FD6-04AE-4EF2-90FD-EB75E8A61717}" type="datetime1">
              <a:rPr lang="it-IT"/>
              <a:pPr/>
              <a:t>18/02/2020</a:t>
            </a:fld>
            <a:endParaRPr lang="it-IT"/>
          </a:p>
        </p:txBody>
      </p:sp>
      <p:sp>
        <p:nvSpPr>
          <p:cNvPr id="4" name="Segnaposto piè di pagina 3"/>
          <p:cNvSpPr>
            <a:spLocks noGrp="1"/>
          </p:cNvSpPr>
          <p:nvPr>
            <p:ph type="ftr" sz="quarter" idx="2"/>
          </p:nvPr>
        </p:nvSpPr>
        <p:spPr>
          <a:xfrm>
            <a:off x="0" y="9421813"/>
            <a:ext cx="2954338"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5" name="Segnaposto numero diapositiva 4"/>
          <p:cNvSpPr>
            <a:spLocks noGrp="1"/>
          </p:cNvSpPr>
          <p:nvPr>
            <p:ph type="sldNum" sz="quarter" idx="3"/>
          </p:nvPr>
        </p:nvSpPr>
        <p:spPr>
          <a:xfrm>
            <a:off x="3862388" y="9421813"/>
            <a:ext cx="2954337"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29F5A0E-5FDF-43B8-9FAF-552A4873A0E3}" type="slidenum">
              <a:rPr lang="it-IT"/>
              <a:pPr/>
              <a:t>‹N›</a:t>
            </a:fld>
            <a:endParaRPr lang="it-IT"/>
          </a:p>
        </p:txBody>
      </p:sp>
    </p:spTree>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54338" cy="4953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62388" y="0"/>
            <a:ext cx="2954337" cy="4953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8F3CC4F9-935B-4E87-8BEC-ACF81630BAB3}" type="datetime1">
              <a:rPr lang="it-IT"/>
              <a:pPr/>
              <a:t>18/02/2020</a:t>
            </a:fld>
            <a:endParaRPr lang="it-IT"/>
          </a:p>
        </p:txBody>
      </p:sp>
      <p:sp>
        <p:nvSpPr>
          <p:cNvPr id="4" name="Segnaposto immagine diapositiva 3"/>
          <p:cNvSpPr>
            <a:spLocks noGrp="1" noRot="1" noChangeAspect="1"/>
          </p:cNvSpPr>
          <p:nvPr>
            <p:ph type="sldImg" idx="2"/>
          </p:nvPr>
        </p:nvSpPr>
        <p:spPr>
          <a:xfrm>
            <a:off x="930275" y="744538"/>
            <a:ext cx="4957763" cy="3719512"/>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2625" y="4711700"/>
            <a:ext cx="5454650" cy="4462463"/>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9421813"/>
            <a:ext cx="2954338" cy="4953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62388" y="9421813"/>
            <a:ext cx="2954337" cy="4953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1C1C4F1-3BA8-44D5-BA7B-B44D331B1AA7}" type="slidenum">
              <a:rPr lang="it-IT"/>
              <a:pPr/>
              <a:t>‹N›</a:t>
            </a:fld>
            <a:endParaRPr lang="it-IT"/>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163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ea typeface="ＭＳ Ｐゴシック" charset="-128"/>
            </a:endParaRPr>
          </a:p>
        </p:txBody>
      </p:sp>
      <p:sp>
        <p:nvSpPr>
          <p:cNvPr id="16388" name="Segnaposto numero diapositiva 3"/>
          <p:cNvSpPr>
            <a:spLocks noGrp="1"/>
          </p:cNvSpPr>
          <p:nvPr>
            <p:ph type="sldNum" sz="quarter" idx="5"/>
          </p:nvPr>
        </p:nvSpPr>
        <p:spPr bwMode="auto">
          <a:noFill/>
          <a:ln>
            <a:miter lim="800000"/>
            <a:headEnd/>
            <a:tailEnd/>
          </a:ln>
        </p:spPr>
        <p:txBody>
          <a:bodyPr/>
          <a:lstStyle/>
          <a:p>
            <a:fld id="{F6B6CF96-2E1A-4005-A3E8-6FB90C721811}" type="slidenum">
              <a:rPr lang="it-IT"/>
              <a:pPr/>
              <a:t>1</a:t>
            </a:fld>
            <a:endParaRPr lang="it-IT"/>
          </a:p>
        </p:txBody>
      </p:sp>
      <p:sp>
        <p:nvSpPr>
          <p:cNvPr id="14341" name="Segnaposto intestazione 4"/>
          <p:cNvSpPr>
            <a:spLocks noGrp="1"/>
          </p:cNvSpPr>
          <p:nvPr>
            <p:ph type="hdr" sz="quarter"/>
          </p:nvPr>
        </p:nvSpPr>
        <p:spPr bwMode="auto">
          <a:extLst>
            <a:ext uri="{909E8E84-426E-40DD-AFC4-6F175D3DCCD1}"/>
            <a:ext uri="{91240B29-F687-4F45-9708-019B960494DF}"/>
          </a:extLst>
        </p:spPr>
        <p:txBody>
          <a:bodyPr wrap="square" numCol="1" anchor="t"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base">
              <a:spcBef>
                <a:spcPct val="0"/>
              </a:spcBef>
              <a:spcAft>
                <a:spcPct val="0"/>
              </a:spcAft>
              <a:defRPr/>
            </a:pPr>
            <a:endParaRPr lang="it-IT" altLang="it-IT"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20483" name="Segnaposto note 2"/>
          <p:cNvSpPr>
            <a:spLocks noGrp="1"/>
          </p:cNvSpPr>
          <p:nvPr>
            <p:ph type="body" idx="1"/>
          </p:nvPr>
        </p:nvSpPr>
        <p:spPr bwMode="auto">
          <a:noFill/>
        </p:spPr>
        <p:txBody>
          <a:bodyPr wrap="square" numCol="1" anchor="t" anchorCtr="0" compatLnSpc="1">
            <a:prstTxWarp prst="textNoShape">
              <a:avLst/>
            </a:prstTxWarp>
          </a:bodyPr>
          <a:lstStyle/>
          <a:p>
            <a:endParaRPr lang="it-IT" smtClean="0">
              <a:ea typeface="ＭＳ Ｐゴシック" charset="-128"/>
            </a:endParaRPr>
          </a:p>
        </p:txBody>
      </p:sp>
      <p:sp>
        <p:nvSpPr>
          <p:cNvPr id="4" name="Segnaposto intestazione 3"/>
          <p:cNvSpPr>
            <a:spLocks noGrp="1"/>
          </p:cNvSpPr>
          <p:nvPr>
            <p:ph type="hdr" sz="quarter"/>
          </p:nvPr>
        </p:nvSpPr>
        <p:spPr/>
        <p:txBody>
          <a:bodyPr/>
          <a:lstStyle/>
          <a:p>
            <a:pPr>
              <a:defRPr/>
            </a:pPr>
            <a:endParaRPr lang="it-IT"/>
          </a:p>
        </p:txBody>
      </p:sp>
      <p:sp>
        <p:nvSpPr>
          <p:cNvPr id="20485" name="Segnaposto numero diapositiva 4"/>
          <p:cNvSpPr>
            <a:spLocks noGrp="1"/>
          </p:cNvSpPr>
          <p:nvPr>
            <p:ph type="sldNum" sz="quarter" idx="5"/>
          </p:nvPr>
        </p:nvSpPr>
        <p:spPr bwMode="auto">
          <a:noFill/>
          <a:ln>
            <a:miter lim="800000"/>
            <a:headEnd/>
            <a:tailEnd/>
          </a:ln>
        </p:spPr>
        <p:txBody>
          <a:bodyPr/>
          <a:lstStyle/>
          <a:p>
            <a:fld id="{BDB0A760-8266-44FB-9B1C-064E17F58F2C}" type="slidenum">
              <a:rPr lang="it-IT"/>
              <a:pPr/>
              <a:t>4</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5" name="Date Placeholder 3"/>
          <p:cNvSpPr>
            <a:spLocks noGrp="1"/>
          </p:cNvSpPr>
          <p:nvPr>
            <p:ph type="dt" sz="half" idx="10"/>
          </p:nvPr>
        </p:nvSpPr>
        <p:spPr/>
        <p:txBody>
          <a:bodyPr/>
          <a:lstStyle>
            <a:lvl1pPr>
              <a:defRPr/>
            </a:lvl1pPr>
          </a:lstStyle>
          <a:p>
            <a:fld id="{CCD7D44B-E3BE-4833-B201-FED51290FA3E}" type="datetime1">
              <a:rPr lang="it-IT"/>
              <a:pPr/>
              <a:t>18/02/2020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FDA87EE9-9101-4457-85D8-04C9BB748F69}" type="slidenum">
              <a:rPr lang="it-IT"/>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fld id="{021213EA-6EFA-4787-B700-8523508F139D}" type="datetime1">
              <a:rPr lang="it-IT"/>
              <a:pPr/>
              <a:t>18/02/2020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418639DF-AE72-41AB-A388-4362299B9CCD}"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lvl1pPr>
              <a:defRPr/>
            </a:lvl1pPr>
          </a:lstStyle>
          <a:p>
            <a:fld id="{1C46C9E3-5A01-473B-8250-9420060F7F4A}" type="datetime1">
              <a:rPr lang="it-IT"/>
              <a:pPr/>
              <a:t>18/02/2020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760A8872-A2F8-49DF-BA10-38EF7C792926}"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lvl1pPr>
              <a:defRPr/>
            </a:lvl1pPr>
          </a:lstStyle>
          <a:p>
            <a:fld id="{B871E230-1D63-4F58-84BF-90B025CF3025}" type="datetime1">
              <a:rPr lang="it-IT"/>
              <a:pPr/>
              <a:t>18/02/2020</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fld id="{D4CCDDD7-E8AE-47CA-BEE3-6688B5AD8A88}"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Pr>
        <a:solidFill>
          <a:schemeClr val="bg2"/>
        </a:solidFill>
        <a:effectLst/>
      </p:bgPr>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fld id="{FB6A3AB8-C604-4260-A91D-3C132C0470A7}" type="datetime1">
              <a:rPr lang="it-IT"/>
              <a:pPr/>
              <a:t>18/02/2020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79685645-9FBF-4D4D-B567-8DCBB90F47D1}" type="slidenum">
              <a:rPr lang="it-IT"/>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3"/>
          <p:cNvSpPr>
            <a:spLocks noGrp="1"/>
          </p:cNvSpPr>
          <p:nvPr>
            <p:ph type="dt" sz="half" idx="10"/>
          </p:nvPr>
        </p:nvSpPr>
        <p:spPr/>
        <p:txBody>
          <a:bodyPr/>
          <a:lstStyle>
            <a:lvl1pPr>
              <a:defRPr/>
            </a:lvl1pPr>
          </a:lstStyle>
          <a:p>
            <a:fld id="{0FD8DD84-CECD-4597-A759-B4251832F41D}" type="datetime1">
              <a:rPr lang="it-IT"/>
              <a:pPr/>
              <a:t>18/02/2020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2B9B6D5C-E39E-4976-A9E9-3B2793356C87}"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8" name="Date Placeholder 6"/>
          <p:cNvSpPr>
            <a:spLocks noGrp="1"/>
          </p:cNvSpPr>
          <p:nvPr>
            <p:ph type="dt" sz="half" idx="10"/>
          </p:nvPr>
        </p:nvSpPr>
        <p:spPr/>
        <p:txBody>
          <a:bodyPr/>
          <a:lstStyle>
            <a:lvl1pPr>
              <a:defRPr/>
            </a:lvl1pPr>
          </a:lstStyle>
          <a:p>
            <a:fld id="{CF6EC2E4-A29E-4EBE-9E60-D8F479A15EC0}" type="datetime1">
              <a:rPr lang="it-IT"/>
              <a:pPr/>
              <a:t>18/02/2020</a:t>
            </a:fld>
            <a:endParaRPr lang="it-IT"/>
          </a:p>
        </p:txBody>
      </p:sp>
      <p:sp>
        <p:nvSpPr>
          <p:cNvPr id="9" name="Footer Placeholder 7"/>
          <p:cNvSpPr>
            <a:spLocks noGrp="1"/>
          </p:cNvSpPr>
          <p:nvPr>
            <p:ph type="ftr" sz="quarter" idx="11"/>
          </p:nvPr>
        </p:nvSpPr>
        <p:spPr/>
        <p:txBody>
          <a:bodyPr/>
          <a:lstStyle>
            <a:lvl1pPr>
              <a:defRPr/>
            </a:lvl1pPr>
          </a:lstStyle>
          <a:p>
            <a:pPr>
              <a:defRPr/>
            </a:pPr>
            <a:endParaRPr lang="it-IT"/>
          </a:p>
        </p:txBody>
      </p:sp>
      <p:sp>
        <p:nvSpPr>
          <p:cNvPr id="10" name="Slide Number Placeholder 8"/>
          <p:cNvSpPr>
            <a:spLocks noGrp="1"/>
          </p:cNvSpPr>
          <p:nvPr>
            <p:ph type="sldNum" sz="quarter" idx="12"/>
          </p:nvPr>
        </p:nvSpPr>
        <p:spPr/>
        <p:txBody>
          <a:bodyPr/>
          <a:lstStyle>
            <a:lvl1pPr>
              <a:defRPr/>
            </a:lvl1pPr>
          </a:lstStyle>
          <a:p>
            <a:fld id="{310070E4-4B2B-4EB4-A408-D3DC85B39903}"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3"/>
          <p:cNvSpPr>
            <a:spLocks noGrp="1"/>
          </p:cNvSpPr>
          <p:nvPr>
            <p:ph type="dt" sz="half" idx="10"/>
          </p:nvPr>
        </p:nvSpPr>
        <p:spPr/>
        <p:txBody>
          <a:bodyPr/>
          <a:lstStyle>
            <a:lvl1pPr>
              <a:defRPr/>
            </a:lvl1pPr>
          </a:lstStyle>
          <a:p>
            <a:fld id="{A10BE18B-ABD7-4580-9111-572778F3D114}" type="datetime1">
              <a:rPr lang="it-IT"/>
              <a:pPr/>
              <a:t>18/02/2020</a:t>
            </a:fld>
            <a:endParaRPr lang="it-IT"/>
          </a:p>
        </p:txBody>
      </p:sp>
      <p:sp>
        <p:nvSpPr>
          <p:cNvPr id="4" name="Footer Placeholder 4"/>
          <p:cNvSpPr>
            <a:spLocks noGrp="1"/>
          </p:cNvSpPr>
          <p:nvPr>
            <p:ph type="ftr" sz="quarter" idx="11"/>
          </p:nvPr>
        </p:nvSpPr>
        <p:spPr/>
        <p:txBody>
          <a:bodyPr/>
          <a:lstStyle>
            <a:lvl1pPr>
              <a:defRPr/>
            </a:lvl1pPr>
          </a:lstStyle>
          <a:p>
            <a:pPr>
              <a:defRPr/>
            </a:pPr>
            <a:endParaRPr lang="it-IT"/>
          </a:p>
        </p:txBody>
      </p:sp>
      <p:sp>
        <p:nvSpPr>
          <p:cNvPr id="5" name="Slide Number Placeholder 5"/>
          <p:cNvSpPr>
            <a:spLocks noGrp="1"/>
          </p:cNvSpPr>
          <p:nvPr>
            <p:ph type="sldNum" sz="quarter" idx="12"/>
          </p:nvPr>
        </p:nvSpPr>
        <p:spPr/>
        <p:txBody>
          <a:bodyPr/>
          <a:lstStyle>
            <a:lvl1pPr>
              <a:defRPr/>
            </a:lvl1pPr>
          </a:lstStyle>
          <a:p>
            <a:fld id="{1193846D-DF2C-44B7-AEFF-D401349BDA42}"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1BB7A678-EDAF-4492-A01D-1049D99A5AEA}" type="datetime1">
              <a:rPr lang="it-IT"/>
              <a:pPr/>
              <a:t>18/02/2020</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fld id="{E0494DF1-A600-4541-BAD1-B300F9C1B1FA}"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6" name="Date Placeholder 4"/>
          <p:cNvSpPr>
            <a:spLocks noGrp="1"/>
          </p:cNvSpPr>
          <p:nvPr>
            <p:ph type="dt" sz="half" idx="10"/>
          </p:nvPr>
        </p:nvSpPr>
        <p:spPr/>
        <p:txBody>
          <a:bodyPr/>
          <a:lstStyle>
            <a:lvl1pPr>
              <a:defRPr/>
            </a:lvl1pPr>
          </a:lstStyle>
          <a:p>
            <a:fld id="{2E03B679-8072-4D3F-AB6C-150DED43A115}" type="datetime1">
              <a:rPr lang="it-IT"/>
              <a:pPr/>
              <a:t>18/02/2020</a:t>
            </a:fld>
            <a:endParaRPr lang="it-IT"/>
          </a:p>
        </p:txBody>
      </p:sp>
      <p:sp>
        <p:nvSpPr>
          <p:cNvPr id="7" name="Footer Placeholder 5"/>
          <p:cNvSpPr>
            <a:spLocks noGrp="1"/>
          </p:cNvSpPr>
          <p:nvPr>
            <p:ph type="ftr" sz="quarter" idx="11"/>
          </p:nvPr>
        </p:nvSpPr>
        <p:spPr/>
        <p:txBody>
          <a:bodyPr/>
          <a:lstStyle>
            <a:lvl1pPr>
              <a:defRPr/>
            </a:lvl1pPr>
          </a:lstStyle>
          <a:p>
            <a:pPr>
              <a:defRPr/>
            </a:pPr>
            <a:endParaRPr lang="it-IT"/>
          </a:p>
        </p:txBody>
      </p:sp>
      <p:sp>
        <p:nvSpPr>
          <p:cNvPr id="8" name="Slide Number Placeholder 6"/>
          <p:cNvSpPr>
            <a:spLocks noGrp="1"/>
          </p:cNvSpPr>
          <p:nvPr>
            <p:ph type="sldNum" sz="quarter" idx="12"/>
          </p:nvPr>
        </p:nvSpPr>
        <p:spPr/>
        <p:txBody>
          <a:bodyPr/>
          <a:lstStyle>
            <a:lvl1pPr>
              <a:defRPr/>
            </a:lvl1pPr>
          </a:lstStyle>
          <a:p>
            <a:fld id="{B6AB7980-2324-4D9C-BCED-30A8C87DF1A0}"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3"/>
          <p:cNvSpPr>
            <a:spLocks noGrp="1"/>
          </p:cNvSpPr>
          <p:nvPr>
            <p:ph type="dt" sz="half" idx="10"/>
          </p:nvPr>
        </p:nvSpPr>
        <p:spPr/>
        <p:txBody>
          <a:bodyPr/>
          <a:lstStyle>
            <a:lvl1pPr>
              <a:defRPr/>
            </a:lvl1pPr>
          </a:lstStyle>
          <a:p>
            <a:fld id="{360464BF-D844-480D-B986-98C58F71BE5C}" type="datetime1">
              <a:rPr lang="it-IT"/>
              <a:pPr/>
              <a:t>18/02/2020</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fld id="{B085F20B-8FBF-49A2-873B-EAA1A669DB59}"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wrap="square" lIns="91440" tIns="45720" rIns="91440" bIns="45720" numCol="1" anchor="ctr" anchorCtr="0" compatLnSpc="1">
            <a:prstTxWarp prst="textNoShape">
              <a:avLst/>
            </a:prstTxWarp>
            <a:normAutofit/>
          </a:bodyPr>
          <a:lstStyle/>
          <a:p>
            <a:pPr lvl="0"/>
            <a:r>
              <a:rPr lang="it-IT" smtClean="0"/>
              <a:t>Fare clic per modificare lo stile del titolo</a:t>
            </a:r>
            <a:endParaRPr lang="en-US" smtClean="0"/>
          </a:p>
        </p:txBody>
      </p:sp>
      <p:sp>
        <p:nvSpPr>
          <p:cNvPr id="102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FFFFFF"/>
                </a:solidFill>
              </a:defRPr>
            </a:lvl1pPr>
          </a:lstStyle>
          <a:p>
            <a:fld id="{11E936B1-8472-4E5E-8663-042F9E8F1557}" type="datetime1">
              <a:rPr lang="it-IT"/>
              <a:pPr/>
              <a:t>18/02/2020</a:t>
            </a:fld>
            <a:endParaRPr lang="it-IT"/>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ea typeface="+mn-ea"/>
                <a:cs typeface="+mn-cs"/>
              </a:defRPr>
            </a:lvl1pPr>
          </a:lstStyle>
          <a:p>
            <a:pPr>
              <a:defRPr/>
            </a:pPr>
            <a:endParaRPr lang="it-IT"/>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5B8E5FB9-6E92-4518-9D17-E7202C9C7AFC}" type="slidenum">
              <a:rPr lang="it-IT"/>
              <a:pPr/>
              <a:t>‹N›</a:t>
            </a:fld>
            <a:endParaRPr lang="it-IT"/>
          </a:p>
        </p:txBody>
      </p:sp>
    </p:spTree>
  </p:cSld>
  <p:clrMap bg1="lt1" tx1="dk1" bg2="lt2" tx2="dk2" accent1="accent1" accent2="accent2" accent3="accent3" accent4="accent4" accent5="accent5" accent6="accent6" hlink="hlink" folHlink="folHlink"/>
  <p:sldLayoutIdLst>
    <p:sldLayoutId id="2147484574" r:id="rId1"/>
    <p:sldLayoutId id="2147484567" r:id="rId2"/>
    <p:sldLayoutId id="2147484575" r:id="rId3"/>
    <p:sldLayoutId id="2147484568" r:id="rId4"/>
    <p:sldLayoutId id="2147484576" r:id="rId5"/>
    <p:sldLayoutId id="2147484569" r:id="rId6"/>
    <p:sldLayoutId id="2147484570" r:id="rId7"/>
    <p:sldLayoutId id="2147484577" r:id="rId8"/>
    <p:sldLayoutId id="2147484571" r:id="rId9"/>
    <p:sldLayoutId id="2147484572" r:id="rId10"/>
    <p:sldLayoutId id="2147484573" r:id="rId11"/>
  </p:sldLayoutIdLst>
  <p:hf sldNum="0" hdr="0" ftr="0" dt="0"/>
  <p:txStyles>
    <p:titleStyle>
      <a:lvl1pPr algn="l" rtl="0" eaLnBrk="0" fontAlgn="base" hangingPunct="0">
        <a:spcBef>
          <a:spcPct val="0"/>
        </a:spcBef>
        <a:spcAft>
          <a:spcPct val="0"/>
        </a:spcAft>
        <a:defRPr sz="4000" kern="1200" spc="-1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mailto:smengoli@sanpatrignano.org" TargetMode="External"/><Relationship Id="rId3" Type="http://schemas.openxmlformats.org/officeDocument/2006/relationships/hyperlink" Target="http://www.wefree.it/" TargetMode="External"/><Relationship Id="rId7" Type="http://schemas.openxmlformats.org/officeDocument/2006/relationships/hyperlink" Target="mailto:prussi@sanpatrignano.org" TargetMode="External"/><Relationship Id="rId2" Type="http://schemas.openxmlformats.org/officeDocument/2006/relationships/image" Target="../media/image2.jpeg"/><Relationship Id="rId1" Type="http://schemas.openxmlformats.org/officeDocument/2006/relationships/slideLayout" Target="../slideLayouts/slideLayout4.xml"/><Relationship Id="rId6" Type="http://schemas.openxmlformats.org/officeDocument/2006/relationships/hyperlink" Target="mailto:info@wefree.it" TargetMode="External"/><Relationship Id="rId5" Type="http://schemas.openxmlformats.org/officeDocument/2006/relationships/image" Target="../media/image25.png"/><Relationship Id="rId4" Type="http://schemas.openxmlformats.org/officeDocument/2006/relationships/image" Target="../media/image24.jpe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430338"/>
            <a:ext cx="7848600" cy="1927225"/>
          </a:xfrm>
        </p:spPr>
        <p:txBody>
          <a:bodyPr>
            <a:normAutofit/>
          </a:bodyPr>
          <a:lstStyle/>
          <a:p>
            <a:pPr algn="ctr" eaLnBrk="1" hangingPunct="1"/>
            <a:r>
              <a:rPr lang="it-IT" sz="4800" cap="none" smtClean="0">
                <a:solidFill>
                  <a:srgbClr val="E88651"/>
                </a:solidFill>
                <a:ea typeface="ＭＳ Ｐゴシック" charset="-128"/>
                <a:cs typeface="Arial" charset="0"/>
              </a:rPr>
              <a:t/>
            </a:r>
            <a:br>
              <a:rPr lang="it-IT" sz="4800" cap="none" smtClean="0">
                <a:solidFill>
                  <a:srgbClr val="E88651"/>
                </a:solidFill>
                <a:ea typeface="ＭＳ Ｐゴシック" charset="-128"/>
                <a:cs typeface="Arial" charset="0"/>
              </a:rPr>
            </a:br>
            <a:endParaRPr lang="it-IT" sz="4800" cap="none" smtClean="0">
              <a:solidFill>
                <a:schemeClr val="accent1"/>
              </a:solidFill>
              <a:ea typeface="ＭＳ Ｐゴシック" charset="-128"/>
              <a:cs typeface="Arial" charset="0"/>
            </a:endParaRPr>
          </a:p>
        </p:txBody>
      </p:sp>
      <p:sp>
        <p:nvSpPr>
          <p:cNvPr id="15363" name="Sottotitolo 2"/>
          <p:cNvSpPr>
            <a:spLocks noGrp="1"/>
          </p:cNvSpPr>
          <p:nvPr>
            <p:ph type="subTitle" idx="1"/>
          </p:nvPr>
        </p:nvSpPr>
        <p:spPr>
          <a:xfrm>
            <a:off x="684213" y="4005263"/>
            <a:ext cx="7870825" cy="1536700"/>
          </a:xfrm>
        </p:spPr>
        <p:txBody>
          <a:bodyPr/>
          <a:lstStyle/>
          <a:p>
            <a:pPr algn="ctr" eaLnBrk="1" hangingPunct="1">
              <a:lnSpc>
                <a:spcPct val="80000"/>
              </a:lnSpc>
            </a:pPr>
            <a:endParaRPr lang="it-IT" sz="2200" b="1" dirty="0" smtClean="0">
              <a:solidFill>
                <a:srgbClr val="404040"/>
              </a:solidFill>
              <a:ea typeface="ＭＳ Ｐゴシック" charset="-128"/>
              <a:cs typeface="Arial" charset="0"/>
            </a:endParaRPr>
          </a:p>
          <a:p>
            <a:pPr algn="ctr" eaLnBrk="1" hangingPunct="1">
              <a:lnSpc>
                <a:spcPct val="80000"/>
              </a:lnSpc>
            </a:pPr>
            <a:r>
              <a:rPr lang="it-IT" sz="2200" b="1" dirty="0" smtClean="0">
                <a:solidFill>
                  <a:srgbClr val="404040"/>
                </a:solidFill>
                <a:ea typeface="ＭＳ Ｐゴシック" charset="-128"/>
                <a:cs typeface="Arial" charset="0"/>
              </a:rPr>
              <a:t>Progetto nazionale di prevenzione tossicodipendenza e disagio giovanile</a:t>
            </a:r>
          </a:p>
          <a:p>
            <a:pPr algn="ctr" eaLnBrk="1" hangingPunct="1">
              <a:lnSpc>
                <a:spcPct val="80000"/>
              </a:lnSpc>
            </a:pPr>
            <a:r>
              <a:rPr lang="it-IT" sz="1700" b="1" dirty="0" smtClean="0">
                <a:solidFill>
                  <a:srgbClr val="404040"/>
                </a:solidFill>
                <a:ea typeface="ＭＳ Ｐゴシック" charset="-128"/>
                <a:cs typeface="Arial" charset="0"/>
              </a:rPr>
              <a:t>Ideato e realizzato dalla </a:t>
            </a:r>
          </a:p>
          <a:p>
            <a:pPr algn="ctr" eaLnBrk="1" hangingPunct="1">
              <a:lnSpc>
                <a:spcPct val="80000"/>
              </a:lnSpc>
            </a:pPr>
            <a:r>
              <a:rPr lang="it-IT" sz="1700" b="1" dirty="0" smtClean="0">
                <a:solidFill>
                  <a:srgbClr val="404040"/>
                </a:solidFill>
                <a:ea typeface="ＭＳ Ｐゴシック" charset="-128"/>
                <a:cs typeface="Arial" charset="0"/>
              </a:rPr>
              <a:t>Comunità di San </a:t>
            </a:r>
            <a:r>
              <a:rPr lang="it-IT" sz="1700" b="1" dirty="0" err="1" smtClean="0">
                <a:solidFill>
                  <a:srgbClr val="404040"/>
                </a:solidFill>
                <a:ea typeface="ＭＳ Ｐゴシック" charset="-128"/>
                <a:cs typeface="Arial" charset="0"/>
              </a:rPr>
              <a:t>Patrignano</a:t>
            </a:r>
            <a:endParaRPr lang="it-IT" sz="1700" b="1" dirty="0" smtClean="0">
              <a:solidFill>
                <a:srgbClr val="404040"/>
              </a:solidFill>
              <a:ea typeface="ＭＳ Ｐゴシック" charset="-128"/>
              <a:cs typeface="Arial" charset="0"/>
            </a:endParaRPr>
          </a:p>
        </p:txBody>
      </p:sp>
      <p:pic>
        <p:nvPicPr>
          <p:cNvPr id="15364" name="Immagine 4" descr="piede.jpg"/>
          <p:cNvPicPr>
            <a:picLocks noChangeAspect="1"/>
          </p:cNvPicPr>
          <p:nvPr/>
        </p:nvPicPr>
        <p:blipFill>
          <a:blip r:embed="rId3"/>
          <a:srcRect/>
          <a:stretch>
            <a:fillRect/>
          </a:stretch>
        </p:blipFill>
        <p:spPr bwMode="auto">
          <a:xfrm>
            <a:off x="0" y="5729288"/>
            <a:ext cx="9144000" cy="1128712"/>
          </a:xfrm>
          <a:prstGeom prst="rect">
            <a:avLst/>
          </a:prstGeom>
          <a:noFill/>
          <a:ln w="9525">
            <a:noFill/>
            <a:miter lim="800000"/>
            <a:headEnd/>
            <a:tailEnd/>
          </a:ln>
        </p:spPr>
      </p:pic>
      <p:pic>
        <p:nvPicPr>
          <p:cNvPr id="6155" name="Picture 11" descr="C:\Users\prussi\Desktop\wefree 2017-2018\LOGHI\logo wefree.jpeg"/>
          <p:cNvPicPr>
            <a:picLocks noChangeAspect="1" noChangeArrowheads="1"/>
          </p:cNvPicPr>
          <p:nvPr/>
        </p:nvPicPr>
        <p:blipFill>
          <a:blip r:embed="rId4">
            <a:extLst>
              <a:ext uri="{28A0092B-C50C-407E-A947-70E740481C1C}"/>
            </a:extLst>
          </a:blip>
          <a:srcRect/>
          <a:stretch>
            <a:fillRect/>
          </a:stretch>
        </p:blipFill>
        <p:spPr bwMode="auto">
          <a:xfrm>
            <a:off x="3190159" y="446163"/>
            <a:ext cx="2592288"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egnaposto contenuto 3"/>
          <p:cNvSpPr>
            <a:spLocks noGrp="1"/>
          </p:cNvSpPr>
          <p:nvPr>
            <p:ph sz="half" idx="2"/>
          </p:nvPr>
        </p:nvSpPr>
        <p:spPr>
          <a:xfrm>
            <a:off x="427038" y="2276475"/>
            <a:ext cx="8289925" cy="3313113"/>
          </a:xfrm>
        </p:spPr>
        <p:txBody>
          <a:bodyPr/>
          <a:lstStyle/>
          <a:p>
            <a:r>
              <a:rPr lang="it-IT" sz="1600" smtClean="0">
                <a:solidFill>
                  <a:srgbClr val="5A6378"/>
                </a:solidFill>
                <a:ea typeface="ＭＳ Ｐゴシック" charset="-128"/>
              </a:rPr>
              <a:t>La comunità di San Patrignano mette in campo l’esperienza sviluppata negli ultimi anni nell’accoglienza, il recupero e il trattamento di soggetti colpiti da gambling addiction, proponendo un progetto di prevenzione itinerante che si pone come obiettivo quello di informare e sensibilizzare su questo fenomeno in preoccupante crescita nella società, in un ottica di prevenzione.</a:t>
            </a:r>
          </a:p>
          <a:p>
            <a:r>
              <a:rPr lang="it-IT" sz="1600" smtClean="0">
                <a:solidFill>
                  <a:srgbClr val="5A6378"/>
                </a:solidFill>
                <a:ea typeface="ＭＳ Ｐゴシック" charset="-128"/>
              </a:rPr>
              <a:t>‘Rien Ne Va Plus’  ha come fulcro la testimonianza di chi ha vissuto l’esperienza di questa dipendenza in prima persona e ha terminato con riscontro positivo il percorso di recupero attivo presso San Patrignano.  </a:t>
            </a:r>
          </a:p>
          <a:p>
            <a:r>
              <a:rPr lang="it-IT" sz="1600" smtClean="0">
                <a:solidFill>
                  <a:srgbClr val="5A6378"/>
                </a:solidFill>
                <a:ea typeface="ＭＳ Ｐゴシック" charset="-128"/>
              </a:rPr>
              <a:t>Adeguato per ogni età, questo format nella versione dedicata gli adolescenti affronterà anche i temi delle dipendenze tecnologiche, da cellulare e social network, strumenti presenti ormai nella quotidianità di tutti i nativi digitali e parte integrante della loro crescita e dello sviluppo relazionare. Un’ulteriore occasione per condividere con le nuove generazioni insidie e potenzialità del mondo digitale.</a:t>
            </a:r>
          </a:p>
        </p:txBody>
      </p:sp>
      <p:pic>
        <p:nvPicPr>
          <p:cNvPr id="26627" name="Picture 2"/>
          <p:cNvPicPr>
            <a:picLocks noGrp="1" noChangeAspect="1" noChangeArrowheads="1"/>
          </p:cNvPicPr>
          <p:nvPr>
            <p:ph sz="half" idx="1"/>
          </p:nvPr>
        </p:nvPicPr>
        <p:blipFill>
          <a:blip r:embed="rId2"/>
          <a:srcRect/>
          <a:stretch>
            <a:fillRect/>
          </a:stretch>
        </p:blipFill>
        <p:spPr>
          <a:xfrm>
            <a:off x="3290888" y="404813"/>
            <a:ext cx="1812925" cy="1860550"/>
          </a:xfrm>
          <a:noFill/>
        </p:spPr>
      </p:pic>
      <p:pic>
        <p:nvPicPr>
          <p:cNvPr id="26628" name="Immagine 6" descr="piede.jpg"/>
          <p:cNvPicPr>
            <a:picLocks noChangeAspect="1"/>
          </p:cNvPicPr>
          <p:nvPr/>
        </p:nvPicPr>
        <p:blipFill>
          <a:blip r:embed="rId3"/>
          <a:srcRect/>
          <a:stretch>
            <a:fillRect/>
          </a:stretch>
        </p:blipFill>
        <p:spPr bwMode="auto">
          <a:xfrm>
            <a:off x="0" y="5729288"/>
            <a:ext cx="9144000" cy="1128712"/>
          </a:xfrm>
          <a:prstGeom prst="rect">
            <a:avLst/>
          </a:prstGeom>
          <a:noFill/>
          <a:ln w="9525">
            <a:noFill/>
            <a:miter lim="800000"/>
            <a:headEnd/>
            <a:tailEnd/>
          </a:ln>
        </p:spPr>
      </p:pic>
      <p:sp>
        <p:nvSpPr>
          <p:cNvPr id="26629" name="Rettangolo 5"/>
          <p:cNvSpPr>
            <a:spLocks noChangeArrowheads="1"/>
          </p:cNvSpPr>
          <p:nvPr/>
        </p:nvSpPr>
        <p:spPr bwMode="auto">
          <a:xfrm>
            <a:off x="539750" y="5946775"/>
            <a:ext cx="2752725" cy="461963"/>
          </a:xfrm>
          <a:prstGeom prst="rect">
            <a:avLst/>
          </a:prstGeom>
          <a:noFill/>
          <a:ln w="9525">
            <a:noFill/>
            <a:miter lim="800000"/>
            <a:headEnd/>
            <a:tailEnd/>
          </a:ln>
        </p:spPr>
        <p:txBody>
          <a:bodyPr wrap="none">
            <a:spAutoFit/>
          </a:bodyPr>
          <a:lstStyle/>
          <a:p>
            <a:r>
              <a:rPr lang="it-IT" sz="2400">
                <a:cs typeface="Arial" charset="0"/>
              </a:rPr>
              <a:t>Progetto Gambling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27651" name="CasellaDiTesto 4"/>
          <p:cNvSpPr txBox="1">
            <a:spLocks noChangeArrowheads="1"/>
          </p:cNvSpPr>
          <p:nvPr/>
        </p:nvSpPr>
        <p:spPr bwMode="auto">
          <a:xfrm>
            <a:off x="250825" y="6021388"/>
            <a:ext cx="5976938" cy="461962"/>
          </a:xfrm>
          <a:prstGeom prst="rect">
            <a:avLst/>
          </a:prstGeom>
          <a:noFill/>
          <a:ln w="9525">
            <a:noFill/>
            <a:miter lim="800000"/>
            <a:headEnd/>
            <a:tailEnd/>
          </a:ln>
        </p:spPr>
        <p:txBody>
          <a:bodyPr>
            <a:spAutoFit/>
          </a:bodyPr>
          <a:lstStyle/>
          <a:p>
            <a:r>
              <a:rPr lang="it-IT" sz="2400">
                <a:cs typeface="Arial" charset="0"/>
              </a:rPr>
              <a:t>Visite in comunità</a:t>
            </a:r>
          </a:p>
        </p:txBody>
      </p:sp>
      <p:sp>
        <p:nvSpPr>
          <p:cNvPr id="27652" name="Segnaposto contenuto 3"/>
          <p:cNvSpPr>
            <a:spLocks noGrp="1"/>
          </p:cNvSpPr>
          <p:nvPr>
            <p:ph sz="half" idx="1"/>
          </p:nvPr>
        </p:nvSpPr>
        <p:spPr>
          <a:xfrm>
            <a:off x="457200" y="476250"/>
            <a:ext cx="7786688" cy="2473325"/>
          </a:xfrm>
        </p:spPr>
        <p:txBody>
          <a:bodyPr/>
          <a:lstStyle/>
          <a:p>
            <a:pPr marL="0" indent="0" algn="just">
              <a:buFont typeface="Arial" charset="0"/>
              <a:buNone/>
            </a:pPr>
            <a:r>
              <a:rPr lang="it-IT" sz="1600" smtClean="0">
                <a:solidFill>
                  <a:schemeClr val="tx2"/>
                </a:solidFill>
                <a:ea typeface="ＭＳ Ｐゴシック" charset="-128"/>
              </a:rPr>
              <a:t>Ogni anno circa 15mila persone visitano San Patrignano. Studenti e insegnanti, associazioni e gruppi culturali che trascorrono una giornata in Comunità, visitano i centri di formazione scolastica e professionale, i laboratori artigianali, gli allevamenti e le varie strutture di accoglienza. Sono proprio i ragazzi della comunità ad accompagnare i visitatori, a rispondere alle loro domande sulla Comunità e sullo sviluppo delle attività sociali e professionali. E che, soprattutto, raccontano loro stessi. La loro esperienza passata, fatta di droga, di dipendenza e di vuoti affettivi dai quali si sono fatti travolgere. Ma anche della fiducia riconquistata, dei rapporti ricostruiti e di tutte le piccole e grandi conquiste fatte giorno dopo giorno in Comunità.</a:t>
            </a:r>
          </a:p>
        </p:txBody>
      </p:sp>
      <p:pic>
        <p:nvPicPr>
          <p:cNvPr id="27653" name="Immagine 1" descr="Senza titolo.jpg"/>
          <p:cNvPicPr>
            <a:picLocks noChangeAspect="1"/>
          </p:cNvPicPr>
          <p:nvPr/>
        </p:nvPicPr>
        <p:blipFill>
          <a:blip r:embed="rId3"/>
          <a:srcRect/>
          <a:stretch>
            <a:fillRect/>
          </a:stretch>
        </p:blipFill>
        <p:spPr bwMode="auto">
          <a:xfrm>
            <a:off x="5076825" y="3068638"/>
            <a:ext cx="3606800" cy="2552700"/>
          </a:xfrm>
          <a:prstGeom prst="rect">
            <a:avLst/>
          </a:prstGeom>
          <a:noFill/>
          <a:ln w="9525">
            <a:noFill/>
            <a:miter lim="800000"/>
            <a:headEnd/>
            <a:tailEnd/>
          </a:ln>
        </p:spPr>
      </p:pic>
      <p:pic>
        <p:nvPicPr>
          <p:cNvPr id="27654" name="Immagine 2" descr="Senza titolo2.jpg"/>
          <p:cNvPicPr>
            <a:picLocks noChangeAspect="1"/>
          </p:cNvPicPr>
          <p:nvPr/>
        </p:nvPicPr>
        <p:blipFill>
          <a:blip r:embed="rId4"/>
          <a:srcRect/>
          <a:stretch>
            <a:fillRect/>
          </a:stretch>
        </p:blipFill>
        <p:spPr bwMode="auto">
          <a:xfrm>
            <a:off x="684213" y="2997200"/>
            <a:ext cx="37846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28675" name="CasellaDiTesto 4"/>
          <p:cNvSpPr txBox="1">
            <a:spLocks noChangeArrowheads="1"/>
          </p:cNvSpPr>
          <p:nvPr/>
        </p:nvSpPr>
        <p:spPr bwMode="auto">
          <a:xfrm>
            <a:off x="250825" y="6021388"/>
            <a:ext cx="5976938" cy="461962"/>
          </a:xfrm>
          <a:prstGeom prst="rect">
            <a:avLst/>
          </a:prstGeom>
          <a:noFill/>
          <a:ln w="9525">
            <a:noFill/>
            <a:miter lim="800000"/>
            <a:headEnd/>
            <a:tailEnd/>
          </a:ln>
        </p:spPr>
        <p:txBody>
          <a:bodyPr>
            <a:spAutoFit/>
          </a:bodyPr>
          <a:lstStyle/>
          <a:p>
            <a:r>
              <a:rPr lang="it-IT" sz="2400">
                <a:cs typeface="Arial" charset="0"/>
              </a:rPr>
              <a:t>Workshop Interattivo ‘Riflessi’</a:t>
            </a:r>
          </a:p>
        </p:txBody>
      </p:sp>
      <p:sp>
        <p:nvSpPr>
          <p:cNvPr id="28676" name="Segnaposto contenuto 3"/>
          <p:cNvSpPr>
            <a:spLocks noGrp="1"/>
          </p:cNvSpPr>
          <p:nvPr>
            <p:ph sz="half" idx="1"/>
          </p:nvPr>
        </p:nvSpPr>
        <p:spPr>
          <a:xfrm>
            <a:off x="250825" y="765175"/>
            <a:ext cx="7786688" cy="2232025"/>
          </a:xfrm>
        </p:spPr>
        <p:txBody>
          <a:bodyPr/>
          <a:lstStyle/>
          <a:p>
            <a:pPr marL="0" indent="0" algn="just">
              <a:buFont typeface="Arial" charset="0"/>
              <a:buNone/>
            </a:pPr>
            <a:r>
              <a:rPr lang="it-IT" sz="1600" smtClean="0">
                <a:solidFill>
                  <a:schemeClr val="tx2"/>
                </a:solidFill>
                <a:ea typeface="ＭＳ Ｐゴシック" charset="-128"/>
              </a:rPr>
              <a:t>Il workshop interattivo “Riflessi” prende spunto dall’opera pirandelliana ‘Così è… (se vi pare!)’ ed è lo sviluppo di un progetto che porta all’interno delle scuole sia il teatro classico che un forte messaggio di prevenzione, coinvolgendo i giovani studenti degli Istituti Superiori in prima persona. Il riflesso di se stessi in uno specchio diventa io a confronto con me stesso e con gli altri. Un momento dedicato ai giovani, dove il movimento abbinato al teatro e alla danza, suggerisce spunti di riflessione sul modo di guardare se stessi e le persone con cui si entra in relazione, con particolare focus sulle dinamiche adolescenti all’interno dell’ambiente scolastico, del gruppo, dove spesso  il giudizio, la paura di mostrarsi agli altri, la classificazione tra generi possono sfociare in atteggiamenti e comportamenti che possono fare male agli altri e a se stessi. </a:t>
            </a:r>
          </a:p>
          <a:p>
            <a:pPr marL="0" indent="0">
              <a:buFont typeface="Arial" charset="0"/>
              <a:buNone/>
            </a:pPr>
            <a:r>
              <a:rPr lang="it-IT" sz="1600" b="1" smtClean="0">
                <a:solidFill>
                  <a:schemeClr val="tx2"/>
                </a:solidFill>
                <a:ea typeface="ＭＳ Ｐゴシック" charset="-128"/>
              </a:rPr>
              <a:t>Format indicato anche per docenti, educatori e/o genitori</a:t>
            </a:r>
          </a:p>
          <a:p>
            <a:pPr marL="0" indent="0">
              <a:buFont typeface="Arial" charset="0"/>
              <a:buNone/>
            </a:pPr>
            <a:r>
              <a:rPr lang="it-IT" sz="1600" b="1" smtClean="0">
                <a:solidFill>
                  <a:schemeClr val="tx2"/>
                </a:solidFill>
                <a:ea typeface="ＭＳ Ｐゴシック" charset="-128"/>
              </a:rPr>
              <a:t>nella versione introdotta dal 2017 ‘Riflessi Senior’.</a:t>
            </a:r>
          </a:p>
        </p:txBody>
      </p:sp>
      <p:pic>
        <p:nvPicPr>
          <p:cNvPr id="4" name="Picture 2" descr="C:\Users\prussi\Desktop\workshop Riflessi 1.jpg"/>
          <p:cNvPicPr>
            <a:picLocks noChangeAspect="1" noChangeArrowheads="1"/>
          </p:cNvPicPr>
          <p:nvPr/>
        </p:nvPicPr>
        <p:blipFill>
          <a:blip r:embed="rId3" cstate="print"/>
          <a:srcRect/>
          <a:stretch>
            <a:fillRect/>
          </a:stretch>
        </p:blipFill>
        <p:spPr bwMode="auto">
          <a:xfrm>
            <a:off x="6011863" y="3644900"/>
            <a:ext cx="2733675" cy="1824038"/>
          </a:xfrm>
          <a:prstGeom prst="rect">
            <a:avLst/>
          </a:prstGeom>
          <a:ln/>
        </p:spPr>
        <p:style>
          <a:lnRef idx="2">
            <a:schemeClr val="accent1"/>
          </a:lnRef>
          <a:fillRef idx="1">
            <a:schemeClr val="lt1"/>
          </a:fillRef>
          <a:effectRef idx="0">
            <a:schemeClr val="accent1"/>
          </a:effectRef>
          <a:fontRef idx="minor">
            <a:schemeClr val="dk1"/>
          </a:fontRef>
        </p:style>
      </p:pic>
      <p:sp>
        <p:nvSpPr>
          <p:cNvPr id="3" name="Rettangolo arrotondato 2"/>
          <p:cNvSpPr/>
          <p:nvPr/>
        </p:nvSpPr>
        <p:spPr>
          <a:xfrm>
            <a:off x="4211638" y="4184650"/>
            <a:ext cx="73025" cy="107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2" name="Immagine 1"/>
          <p:cNvPicPr>
            <a:picLocks noChangeAspect="1"/>
          </p:cNvPicPr>
          <p:nvPr/>
        </p:nvPicPr>
        <p:blipFill>
          <a:blip r:embed="rId4">
            <a:extLst>
              <a:ext uri="{28A0092B-C50C-407E-A947-70E740481C1C}"/>
            </a:extLst>
          </a:blip>
          <a:stretch>
            <a:fillRect/>
          </a:stretch>
        </p:blipFill>
        <p:spPr>
          <a:xfrm>
            <a:off x="250825" y="4171214"/>
            <a:ext cx="3817119" cy="143141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1962"/>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defRPr/>
            </a:pPr>
            <a:r>
              <a:rPr lang="it-IT" altLang="it-IT" dirty="0">
                <a:latin typeface="+mn-lt"/>
                <a:ea typeface="+mn-ea"/>
                <a:cs typeface="Arial" charset="0"/>
              </a:rPr>
              <a:t>Incontri e dibattiti nelle scuole</a:t>
            </a:r>
          </a:p>
        </p:txBody>
      </p:sp>
      <p:sp>
        <p:nvSpPr>
          <p:cNvPr id="29700" name="Segnaposto contenuto 3"/>
          <p:cNvSpPr>
            <a:spLocks noGrp="1"/>
          </p:cNvSpPr>
          <p:nvPr>
            <p:ph sz="half" idx="1"/>
          </p:nvPr>
        </p:nvSpPr>
        <p:spPr>
          <a:xfrm>
            <a:off x="468313" y="620713"/>
            <a:ext cx="7786687" cy="2232025"/>
          </a:xfrm>
        </p:spPr>
        <p:txBody>
          <a:bodyPr/>
          <a:lstStyle/>
          <a:p>
            <a:pPr marL="0" indent="0" algn="just">
              <a:buFont typeface="Arial" charset="0"/>
              <a:buNone/>
            </a:pPr>
            <a:r>
              <a:rPr lang="it-IT" sz="1600" smtClean="0">
                <a:solidFill>
                  <a:schemeClr val="tx2"/>
                </a:solidFill>
                <a:ea typeface="ＭＳ Ｐゴシック" charset="-128"/>
              </a:rPr>
              <a:t>Molti insegnanti e studenti, conosciuti durante gli spettacoli o le visite a San Patrignano, ci hanno chiesto di partecipare alle assemblee di istituto nelle loro scuole e ai momenti di approfondimento con gli studenti sulle problematiche giovanili. I ragazzi di San Patrignano portano quindi in classe le loro storie, raccontando le loro esperienze di droga e di disagio agli studenti degli Istituti scolastici superiori e a quelli che frequentano l’ultimo anno delle scuole medie. Numerose sono infatti le richieste da parte degli insegnanti che riconoscono il passaggio alla scuola superiore come un momento molto particolare e delicato nella vita dei ragazzi. </a:t>
            </a:r>
          </a:p>
        </p:txBody>
      </p:sp>
      <p:pic>
        <p:nvPicPr>
          <p:cNvPr id="2" name="Immagine 1" descr="SPNGB_20140407_IMG_2717.jpg"/>
          <p:cNvPicPr>
            <a:picLocks noChangeAspect="1"/>
          </p:cNvPicPr>
          <p:nvPr/>
        </p:nvPicPr>
        <p:blipFill>
          <a:blip r:embed="rId3" cstate="email">
            <a:extLst>
              <a:ext uri="{28A0092B-C50C-407E-A947-70E740481C1C}"/>
            </a:extLst>
          </a:blip>
          <a:stretch>
            <a:fillRect/>
          </a:stretch>
        </p:blipFill>
        <p:spPr>
          <a:xfrm>
            <a:off x="2204999" y="2996952"/>
            <a:ext cx="3888432" cy="259416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188913"/>
            <a:ext cx="8229600" cy="863600"/>
          </a:xfrm>
        </p:spPr>
        <p:txBody>
          <a:bodyPr/>
          <a:lstStyle/>
          <a:p>
            <a:pPr algn="ctr"/>
            <a:r>
              <a:rPr lang="it-IT" sz="2900" b="1" i="1" smtClean="0">
                <a:ea typeface="ＭＳ Ｐゴシック" charset="-128"/>
              </a:rPr>
              <a:t>Scuola Day</a:t>
            </a:r>
          </a:p>
        </p:txBody>
      </p:sp>
      <p:sp>
        <p:nvSpPr>
          <p:cNvPr id="30723" name="Segnaposto contenuto 2"/>
          <p:cNvSpPr>
            <a:spLocks noGrp="1"/>
          </p:cNvSpPr>
          <p:nvPr>
            <p:ph sz="half" idx="1"/>
          </p:nvPr>
        </p:nvSpPr>
        <p:spPr>
          <a:xfrm>
            <a:off x="468313" y="836613"/>
            <a:ext cx="8505825" cy="5184775"/>
          </a:xfrm>
        </p:spPr>
        <p:txBody>
          <a:bodyPr/>
          <a:lstStyle/>
          <a:p>
            <a:r>
              <a:rPr lang="it-IT" sz="1400" b="1" smtClean="0">
                <a:solidFill>
                  <a:srgbClr val="5A6378"/>
                </a:solidFill>
                <a:ea typeface="ＭＳ Ｐゴシック" charset="-128"/>
              </a:rPr>
              <a:t>Scuola Day</a:t>
            </a:r>
            <a:r>
              <a:rPr lang="it-IT" sz="1400" smtClean="0">
                <a:solidFill>
                  <a:srgbClr val="5A6378"/>
                </a:solidFill>
                <a:ea typeface="ＭＳ Ｐゴシック" charset="-128"/>
              </a:rPr>
              <a:t> è il nuovo format di San Patrignano che si aggiunge alle attività di prevenzione WeFree, rivolte agli studenti di tutta Italia.</a:t>
            </a:r>
          </a:p>
          <a:p>
            <a:r>
              <a:rPr lang="it-IT" sz="1400" b="1" smtClean="0">
                <a:solidFill>
                  <a:srgbClr val="5A6378"/>
                </a:solidFill>
                <a:ea typeface="ＭＳ Ｐゴシック" charset="-128"/>
              </a:rPr>
              <a:t>Scuola Day</a:t>
            </a:r>
            <a:r>
              <a:rPr lang="it-IT" sz="1400" smtClean="0">
                <a:solidFill>
                  <a:srgbClr val="5A6378"/>
                </a:solidFill>
                <a:ea typeface="ＭＳ Ｐゴシック" charset="-128"/>
              </a:rPr>
              <a:t> ha come obiettivo quello di creare occasioni di riflessione e di scambio tra gruppi di studenti che provengono da diverse città e da diversi istituti scolastici e i ragazzi di San Patrignano. Una giornata di incontro dedicata ai giovani  e al loro modo di esprimersi e di raccontarsi attraverso la partecipazione a momenti di dialogo e confronto e ad attività interattive, la visita ai settori di formazione della Comunità e un concorso sui social network per diventare portavoce e testimonial di messaggi positivi.</a:t>
            </a:r>
          </a:p>
          <a:p>
            <a:r>
              <a:rPr lang="it-IT" sz="1400" b="1" smtClean="0">
                <a:solidFill>
                  <a:srgbClr val="5A6378"/>
                </a:solidFill>
                <a:ea typeface="ＭＳ Ｐゴシック" charset="-128"/>
              </a:rPr>
              <a:t>Scuola Day</a:t>
            </a:r>
            <a:r>
              <a:rPr lang="it-IT" sz="1400" smtClean="0">
                <a:solidFill>
                  <a:srgbClr val="5A6378"/>
                </a:solidFill>
                <a:ea typeface="ＭＳ Ｐゴシック" charset="-128"/>
              </a:rPr>
              <a:t> è una giornata da trascorrere assieme, dove i protagonisti assoluti sono i ragazzi, i loro sogni e la loro voglia di cambiare il mondo.</a:t>
            </a:r>
          </a:p>
          <a:p>
            <a:pPr>
              <a:buFont typeface="Arial" charset="0"/>
              <a:buNone/>
            </a:pPr>
            <a:r>
              <a:rPr lang="it-IT" sz="1000" smtClean="0">
                <a:ea typeface="ＭＳ Ｐゴシック" charset="-128"/>
              </a:rPr>
              <a:t> </a:t>
            </a:r>
          </a:p>
        </p:txBody>
      </p:sp>
      <p:sp>
        <p:nvSpPr>
          <p:cNvPr id="30724" name="Segnaposto contenuto 3"/>
          <p:cNvSpPr>
            <a:spLocks noGrp="1"/>
          </p:cNvSpPr>
          <p:nvPr>
            <p:ph sz="half" idx="2"/>
          </p:nvPr>
        </p:nvSpPr>
        <p:spPr>
          <a:xfrm>
            <a:off x="10260013" y="981075"/>
            <a:ext cx="1019175" cy="2601913"/>
          </a:xfrm>
        </p:spPr>
        <p:txBody>
          <a:bodyPr/>
          <a:lstStyle/>
          <a:p>
            <a:endParaRPr lang="it-IT" smtClean="0">
              <a:ea typeface="ＭＳ Ｐゴシック" charset="-128"/>
            </a:endParaRPr>
          </a:p>
        </p:txBody>
      </p:sp>
      <p:pic>
        <p:nvPicPr>
          <p:cNvPr id="5" name="Immagine 4" descr="IMG_1279.jpg"/>
          <p:cNvPicPr>
            <a:picLocks noChangeAspect="1"/>
          </p:cNvPicPr>
          <p:nvPr/>
        </p:nvPicPr>
        <p:blipFill>
          <a:blip r:embed="rId2" cstate="print">
            <a:extLst>
              <a:ext uri="{28A0092B-C50C-407E-A947-70E740481C1C}"/>
            </a:extLst>
          </a:blip>
          <a:stretch>
            <a:fillRect/>
          </a:stretch>
        </p:blipFill>
        <p:spPr>
          <a:xfrm>
            <a:off x="971600" y="3212976"/>
            <a:ext cx="3240359"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Immagine 5" descr="SanPa WeFreeDays_RIC9931.JPG"/>
          <p:cNvPicPr>
            <a:picLocks noChangeAspect="1"/>
          </p:cNvPicPr>
          <p:nvPr/>
        </p:nvPicPr>
        <p:blipFill>
          <a:blip r:embed="rId3" cstate="print">
            <a:extLst>
              <a:ext uri="{28A0092B-C50C-407E-A947-70E740481C1C}"/>
            </a:extLst>
          </a:blip>
          <a:stretch>
            <a:fillRect/>
          </a:stretch>
        </p:blipFill>
        <p:spPr>
          <a:xfrm>
            <a:off x="5220072" y="3212976"/>
            <a:ext cx="2819160" cy="21412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27" name="Immagine 6" descr="piede.jpg"/>
          <p:cNvPicPr>
            <a:picLocks noChangeAspect="1"/>
          </p:cNvPicPr>
          <p:nvPr/>
        </p:nvPicPr>
        <p:blipFill>
          <a:blip r:embed="rId4"/>
          <a:srcRect/>
          <a:stretch>
            <a:fillRect/>
          </a:stretch>
        </p:blipFill>
        <p:spPr bwMode="auto">
          <a:xfrm>
            <a:off x="0" y="5729288"/>
            <a:ext cx="9144000" cy="1128712"/>
          </a:xfrm>
          <a:prstGeom prst="rect">
            <a:avLst/>
          </a:prstGeom>
          <a:noFill/>
          <a:ln w="9525">
            <a:noFill/>
            <a:miter lim="800000"/>
            <a:headEnd/>
            <a:tailEnd/>
          </a:ln>
        </p:spPr>
      </p:pic>
      <p:sp>
        <p:nvSpPr>
          <p:cNvPr id="30728" name="Rettangolo 7"/>
          <p:cNvSpPr>
            <a:spLocks noChangeArrowheads="1"/>
          </p:cNvSpPr>
          <p:nvPr/>
        </p:nvSpPr>
        <p:spPr bwMode="auto">
          <a:xfrm>
            <a:off x="250825" y="5949950"/>
            <a:ext cx="5545138" cy="460375"/>
          </a:xfrm>
          <a:prstGeom prst="rect">
            <a:avLst/>
          </a:prstGeom>
          <a:noFill/>
          <a:ln w="9525">
            <a:noFill/>
            <a:miter lim="800000"/>
            <a:headEnd/>
            <a:tailEnd/>
          </a:ln>
        </p:spPr>
        <p:txBody>
          <a:bodyPr>
            <a:spAutoFit/>
          </a:bodyPr>
          <a:lstStyle/>
          <a:p>
            <a:r>
              <a:rPr lang="it-IT" sz="2400">
                <a:cs typeface="Arial" charset="0"/>
              </a:rPr>
              <a:t>Una giornata a San Patrignano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540875" y="549275"/>
            <a:ext cx="2241550" cy="542925"/>
          </a:xfrm>
        </p:spPr>
        <p:txBody>
          <a:bodyPr rtlCol="0">
            <a:normAutofit fontScale="90000"/>
          </a:bodyPr>
          <a:lstStyle/>
          <a:p>
            <a:pPr>
              <a:defRPr/>
            </a:pPr>
            <a:endParaRPr lang="it-IT" dirty="0"/>
          </a:p>
        </p:txBody>
      </p:sp>
      <p:sp>
        <p:nvSpPr>
          <p:cNvPr id="31747" name="Segnaposto contenuto 2"/>
          <p:cNvSpPr>
            <a:spLocks noGrp="1"/>
          </p:cNvSpPr>
          <p:nvPr>
            <p:ph sz="half" idx="1"/>
          </p:nvPr>
        </p:nvSpPr>
        <p:spPr>
          <a:xfrm>
            <a:off x="179388" y="366713"/>
            <a:ext cx="8578850" cy="4791075"/>
          </a:xfrm>
        </p:spPr>
        <p:txBody>
          <a:bodyPr/>
          <a:lstStyle/>
          <a:p>
            <a:pPr algn="ctr"/>
            <a:r>
              <a:rPr lang="it-IT" sz="1800" b="1" i="1" smtClean="0">
                <a:solidFill>
                  <a:srgbClr val="5A6378"/>
                </a:solidFill>
                <a:ea typeface="ＭＳ Ｐゴシック" charset="-128"/>
              </a:rPr>
              <a:t>Le attività della giornata</a:t>
            </a:r>
          </a:p>
          <a:p>
            <a:pPr algn="ctr"/>
            <a:endParaRPr lang="it-IT" sz="1400" smtClean="0">
              <a:solidFill>
                <a:srgbClr val="5A6378"/>
              </a:solidFill>
              <a:ea typeface="ＭＳ Ｐゴシック" charset="-128"/>
            </a:endParaRPr>
          </a:p>
          <a:p>
            <a:pPr algn="ctr"/>
            <a:r>
              <a:rPr lang="it-IT" sz="1600" b="1" i="1" smtClean="0">
                <a:solidFill>
                  <a:srgbClr val="5A6378"/>
                </a:solidFill>
                <a:ea typeface="ＭＳ Ｐゴシック" charset="-128"/>
              </a:rPr>
              <a:t>Intrecci. Storie di vita</a:t>
            </a:r>
            <a:endParaRPr lang="it-IT" sz="1600" smtClean="0">
              <a:solidFill>
                <a:srgbClr val="5A6378"/>
              </a:solidFill>
              <a:ea typeface="ＭＳ Ｐゴシック" charset="-128"/>
            </a:endParaRPr>
          </a:p>
          <a:p>
            <a:r>
              <a:rPr lang="it-IT" sz="1500" smtClean="0">
                <a:solidFill>
                  <a:srgbClr val="5A6378"/>
                </a:solidFill>
                <a:ea typeface="ＭＳ Ｐゴシック" charset="-128"/>
              </a:rPr>
              <a:t>Due ragazzi, due vite, due realtà molto diverse, ma che piano piano si sono avvicinate fino ad unirsi, ad intrecciarsi nel percorso in Comunità. Storie vere, storie di scelte, a volte sbagliate. Pezzi di vita, quella di due ragazzi di San Patrignano, che hanno deciso di mettersi in gioco, di raccontarsi, per lasciare nella mente e nel cuore di chi li ascolta un’ emozione. </a:t>
            </a:r>
          </a:p>
          <a:p>
            <a:pPr algn="ctr"/>
            <a:r>
              <a:rPr lang="it-IT" sz="1600" b="1" i="1" smtClean="0">
                <a:solidFill>
                  <a:srgbClr val="5A6378"/>
                </a:solidFill>
                <a:ea typeface="ＭＳ Ｐゴシック" charset="-128"/>
              </a:rPr>
              <a:t>Lascia il segno</a:t>
            </a:r>
            <a:endParaRPr lang="it-IT" sz="1600" smtClean="0">
              <a:solidFill>
                <a:srgbClr val="5A6378"/>
              </a:solidFill>
              <a:ea typeface="ＭＳ Ｐゴシック" charset="-128"/>
            </a:endParaRPr>
          </a:p>
          <a:p>
            <a:r>
              <a:rPr lang="it-IT" sz="1500" smtClean="0">
                <a:solidFill>
                  <a:srgbClr val="5A6378"/>
                </a:solidFill>
                <a:ea typeface="ＭＳ Ｐゴシック" charset="-128"/>
              </a:rPr>
              <a:t>Un grande disegno da realizzare insieme pieno di colori e di messaggi che esprimono un concetto forte e significativo: ‘Il mondo che vorrei Dipende da Noi’. Simboli, scritte e decori per rappresentare se stessi e le proprie passioni. Ogni scuola avrà a disposizione una grande pannello e un graffito da completare. Verrà scelto il disegno con i messaggi più significativi. Il nome dell’Istituto vincitore sarà pubblicato sulle nostre pagine facebook e Instagram. Un’occasione importante per essere portavoce dei messaggi WeFree.</a:t>
            </a:r>
          </a:p>
          <a:p>
            <a:pPr algn="ctr"/>
            <a:r>
              <a:rPr lang="it-IT" sz="1600" b="1" i="1" smtClean="0">
                <a:solidFill>
                  <a:srgbClr val="5A6378"/>
                </a:solidFill>
                <a:ea typeface="ＭＳ Ｐゴシック" charset="-128"/>
              </a:rPr>
              <a:t>Concorso #selfree</a:t>
            </a:r>
            <a:endParaRPr lang="it-IT" sz="1600" smtClean="0">
              <a:solidFill>
                <a:srgbClr val="5A6378"/>
              </a:solidFill>
              <a:ea typeface="ＭＳ Ｐゴシック" charset="-128"/>
            </a:endParaRPr>
          </a:p>
          <a:p>
            <a:r>
              <a:rPr lang="it-IT" sz="1500" smtClean="0">
                <a:solidFill>
                  <a:srgbClr val="5A6378"/>
                </a:solidFill>
                <a:ea typeface="ＭＳ Ｐゴシック" charset="-128"/>
              </a:rPr>
              <a:t>Farsi un selfie e scrivere un messaggio che sia originale, simpatico e che descriva emozioni. Un ‘</a:t>
            </a:r>
            <a:r>
              <a:rPr lang="it-IT" altLang="ja-JP" sz="1500" smtClean="0">
                <a:solidFill>
                  <a:srgbClr val="5A6378"/>
                </a:solidFill>
                <a:ea typeface="ＭＳ Ｐゴシック" charset="-128"/>
              </a:rPr>
              <a:t>Selfree</a:t>
            </a:r>
            <a:r>
              <a:rPr lang="it-IT" sz="1500" smtClean="0">
                <a:solidFill>
                  <a:srgbClr val="5A6378"/>
                </a:solidFill>
                <a:ea typeface="ＭＳ Ｐゴシック" charset="-128"/>
              </a:rPr>
              <a:t>’</a:t>
            </a:r>
            <a:r>
              <a:rPr lang="it-IT" altLang="ja-JP" sz="1500" smtClean="0">
                <a:solidFill>
                  <a:srgbClr val="5A6378"/>
                </a:solidFill>
                <a:ea typeface="ＭＳ Ｐゴシック" charset="-128"/>
              </a:rPr>
              <a:t> è un</a:t>
            </a:r>
            <a:r>
              <a:rPr lang="it-IT" sz="1500" smtClean="0">
                <a:solidFill>
                  <a:srgbClr val="5A6378"/>
                </a:solidFill>
                <a:ea typeface="ＭＳ Ｐゴシック" charset="-128"/>
              </a:rPr>
              <a:t>’</a:t>
            </a:r>
            <a:r>
              <a:rPr lang="it-IT" altLang="ja-JP" sz="1500" smtClean="0">
                <a:solidFill>
                  <a:srgbClr val="5A6378"/>
                </a:solidFill>
                <a:ea typeface="ＭＳ Ｐゴシック" charset="-128"/>
              </a:rPr>
              <a:t>istantanea sincera di ciò che si prova e di ciò che questa giornata insieme ha trasmesso. Possono parteciparvi tutti gli studenti. I ragazzi WeFree li aiuteranno a lanciare foto e messaggi direttamente dai loro smartphone. Al termine della giornata saranno annunciati i vincitori che ritireranno il loro premio.</a:t>
            </a:r>
          </a:p>
          <a:p>
            <a:endParaRPr lang="it-IT" smtClean="0">
              <a:ea typeface="ＭＳ Ｐゴシック" charset="-128"/>
            </a:endParaRPr>
          </a:p>
        </p:txBody>
      </p:sp>
      <p:sp>
        <p:nvSpPr>
          <p:cNvPr id="31748" name="Segnaposto contenuto 3"/>
          <p:cNvSpPr>
            <a:spLocks noGrp="1"/>
          </p:cNvSpPr>
          <p:nvPr>
            <p:ph sz="half" idx="2"/>
          </p:nvPr>
        </p:nvSpPr>
        <p:spPr>
          <a:xfrm>
            <a:off x="10475913" y="2205038"/>
            <a:ext cx="874712" cy="1377950"/>
          </a:xfrm>
        </p:spPr>
        <p:txBody>
          <a:bodyPr/>
          <a:lstStyle/>
          <a:p>
            <a:endParaRPr lang="it-IT" smtClean="0">
              <a:ea typeface="ＭＳ Ｐゴシック" charset="-128"/>
            </a:endParaRPr>
          </a:p>
        </p:txBody>
      </p:sp>
      <p:pic>
        <p:nvPicPr>
          <p:cNvPr id="31749" name="Immagine 4" descr="piede.jpg"/>
          <p:cNvPicPr>
            <a:picLocks noChangeAspect="1"/>
          </p:cNvPicPr>
          <p:nvPr/>
        </p:nvPicPr>
        <p:blipFill>
          <a:blip r:embed="rId2"/>
          <a:srcRect/>
          <a:stretch>
            <a:fillRect/>
          </a:stretch>
        </p:blipFill>
        <p:spPr bwMode="auto">
          <a:xfrm>
            <a:off x="-23813" y="5700713"/>
            <a:ext cx="9144001" cy="1128712"/>
          </a:xfrm>
          <a:prstGeom prst="rect">
            <a:avLst/>
          </a:prstGeom>
          <a:noFill/>
          <a:ln w="9525">
            <a:noFill/>
            <a:miter lim="800000"/>
            <a:headEnd/>
            <a:tailEnd/>
          </a:ln>
        </p:spPr>
      </p:pic>
      <p:sp>
        <p:nvSpPr>
          <p:cNvPr id="31750" name="Rettangolo 5"/>
          <p:cNvSpPr>
            <a:spLocks noChangeArrowheads="1"/>
          </p:cNvSpPr>
          <p:nvPr/>
        </p:nvSpPr>
        <p:spPr bwMode="auto">
          <a:xfrm>
            <a:off x="179388" y="5949950"/>
            <a:ext cx="4411662" cy="460375"/>
          </a:xfrm>
          <a:prstGeom prst="rect">
            <a:avLst/>
          </a:prstGeom>
          <a:noFill/>
          <a:ln w="9525">
            <a:noFill/>
            <a:miter lim="800000"/>
            <a:headEnd/>
            <a:tailEnd/>
          </a:ln>
        </p:spPr>
        <p:txBody>
          <a:bodyPr wrap="none">
            <a:spAutoFit/>
          </a:bodyPr>
          <a:lstStyle/>
          <a:p>
            <a:r>
              <a:rPr lang="it-IT" sz="2400">
                <a:cs typeface="Arial" charset="0"/>
              </a:rPr>
              <a:t>Una giornata a San Patrignano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1962"/>
          </a:xfrm>
          <a:prstGeom prst="rect">
            <a:avLst/>
          </a:prstGeom>
          <a:noFill/>
          <a:ln>
            <a:noFill/>
          </a:ln>
          <a:extLst>
            <a:ext uri="{909E8E84-426E-40DD-AFC4-6F175D3DCCD1}"/>
            <a:ext uri="{91240B29-F687-4F45-9708-019B960494DF}"/>
          </a:extLst>
        </p:spPr>
        <p:txBody>
          <a:bodyPr>
            <a:spAutoFit/>
          </a:bodyPr>
          <a:lstStyle/>
          <a:p>
            <a:r>
              <a:rPr lang="it-IT" altLang="it-IT" sz="2400">
                <a:cs typeface="Arial" charset="0"/>
              </a:rPr>
              <a:t>Un cane a scuola</a:t>
            </a:r>
          </a:p>
        </p:txBody>
      </p:sp>
      <p:sp>
        <p:nvSpPr>
          <p:cNvPr id="32772" name="Segnaposto contenuto 3"/>
          <p:cNvSpPr>
            <a:spLocks noGrp="1"/>
          </p:cNvSpPr>
          <p:nvPr>
            <p:ph sz="half" idx="1"/>
          </p:nvPr>
        </p:nvSpPr>
        <p:spPr>
          <a:xfrm>
            <a:off x="250825" y="620713"/>
            <a:ext cx="7993063" cy="3455987"/>
          </a:xfrm>
        </p:spPr>
        <p:txBody>
          <a:bodyPr/>
          <a:lstStyle/>
          <a:p>
            <a:pPr marL="0" indent="0" algn="just">
              <a:buFont typeface="Arial" charset="0"/>
              <a:buNone/>
            </a:pPr>
            <a:r>
              <a:rPr lang="it-IT" sz="1600" smtClean="0">
                <a:solidFill>
                  <a:srgbClr val="5A6378"/>
                </a:solidFill>
                <a:ea typeface="ＭＳ Ｐゴシック" charset="-128"/>
              </a:rPr>
              <a:t>Il progetto denominato “Un cane a scuola”, prende spunto dall’esperienza acquisita in questi anni dal canile interno alla comunità e dal progetto “Cani di vita”, e si riserva di lavorare su due aspetti complementari della responsabilità, quella operativa (devo rispondere delle conseguenze di ciò che faccio o non faccio) e quella di custodia (da me dipende qualcun altro). Entrambe possono stimolare comportamenti positiviquali  prendersi in carico un compito ben preciso, assumersi la responsabilità all’interno di un gruppo, destinare una parte del proprio tempo ad una certa attività. Adatto agli studenti dagli 11 ai 18 anni, ‘Un cane a scuola’ si rivela particolarmente efficace nella fascia di età relativa alle scuole medie. L’attività viene realizzata da uno specialista educatore cinofilo e due conduttori cinofili (ragazzi della comunità di San Patrignano formatisi in questo campo) unitamente a due cani già attivi nella pet- therapy con bambini, malati e portatori di handicap. </a:t>
            </a:r>
          </a:p>
          <a:p>
            <a:pPr marL="0" indent="0">
              <a:buFont typeface="Arial" charset="0"/>
              <a:buNone/>
            </a:pPr>
            <a:endParaRPr lang="it-IT" sz="1600" smtClean="0">
              <a:ea typeface="ＭＳ Ｐゴシック" charset="-128"/>
            </a:endParaRPr>
          </a:p>
        </p:txBody>
      </p:sp>
      <p:pic>
        <p:nvPicPr>
          <p:cNvPr id="3" name="Immagine 2"/>
          <p:cNvPicPr>
            <a:picLocks noChangeAspect="1"/>
          </p:cNvPicPr>
          <p:nvPr/>
        </p:nvPicPr>
        <p:blipFill>
          <a:blip r:embed="rId3" cstate="print">
            <a:extLst>
              <a:ext uri="{28A0092B-C50C-407E-A947-70E740481C1C}"/>
            </a:extLst>
          </a:blip>
          <a:stretch>
            <a:fillRect/>
          </a:stretch>
        </p:blipFill>
        <p:spPr>
          <a:xfrm>
            <a:off x="4758613" y="3501008"/>
            <a:ext cx="3024336" cy="2016224"/>
          </a:xfrm>
          <a:prstGeom prst="rect">
            <a:avLst/>
          </a:prstGeom>
          <a:solidFill>
            <a:srgbClr val="FFFFFF">
              <a:shade val="85000"/>
            </a:srgbClr>
          </a:solidFill>
          <a:ln w="889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1962"/>
          </a:xfrm>
          <a:prstGeom prst="rect">
            <a:avLst/>
          </a:prstGeom>
          <a:noFill/>
          <a:ln>
            <a:noFill/>
          </a:ln>
          <a:extLst>
            <a:ext uri="{909E8E84-426E-40DD-AFC4-6F175D3DCCD1}"/>
            <a:ext uri="{91240B29-F687-4F45-9708-019B960494DF}"/>
          </a:extLst>
        </p:spPr>
        <p:txBody>
          <a:bodyPr>
            <a:spAutoFit/>
          </a:bodyPr>
          <a:lstStyle/>
          <a:p>
            <a:r>
              <a:rPr lang="it-IT" altLang="it-IT" sz="2400">
                <a:cs typeface="Arial" charset="0"/>
              </a:rPr>
              <a:t>WeFree Days</a:t>
            </a:r>
          </a:p>
        </p:txBody>
      </p:sp>
      <p:sp>
        <p:nvSpPr>
          <p:cNvPr id="33796" name="Segnaposto contenuto 3"/>
          <p:cNvSpPr>
            <a:spLocks noGrp="1"/>
          </p:cNvSpPr>
          <p:nvPr>
            <p:ph sz="half" idx="1"/>
          </p:nvPr>
        </p:nvSpPr>
        <p:spPr>
          <a:xfrm>
            <a:off x="457200" y="476250"/>
            <a:ext cx="7786688" cy="2473325"/>
          </a:xfrm>
        </p:spPr>
        <p:txBody>
          <a:bodyPr/>
          <a:lstStyle/>
          <a:p>
            <a:pPr marL="0" indent="0" algn="just" eaLnBrk="1" hangingPunct="1">
              <a:buFont typeface="Arial" charset="0"/>
              <a:buNone/>
            </a:pPr>
            <a:r>
              <a:rPr lang="it-IT" sz="1600" smtClean="0">
                <a:solidFill>
                  <a:schemeClr val="tx2"/>
                </a:solidFill>
                <a:ea typeface="ＭＳ Ｐゴシック" charset="-128"/>
              </a:rPr>
              <a:t>San Patrignano ogni anno dedica due giornate ai giovani, organizzando il WeFree Days, evento che ogni anno riunisce oltre 2500 giovani studenti provenienti da tutta Italia. Spettacoli teatrali, workshop interattivi, incontri con rappresentanti delle Istituzioni italiane e internazionali, delle Nazioni Unite ed esponenti di associazioni italiane e internazionali attive in ambito sociale, personaggi del mondo della cultura e dello spettacolo per informarsi, conoscersi meglio e mettersi in gioco.</a:t>
            </a:r>
          </a:p>
        </p:txBody>
      </p:sp>
      <p:pic>
        <p:nvPicPr>
          <p:cNvPr id="33797" name="Immagine 2" descr="Senza titolo.jpg"/>
          <p:cNvPicPr>
            <a:picLocks noChangeAspect="1"/>
          </p:cNvPicPr>
          <p:nvPr/>
        </p:nvPicPr>
        <p:blipFill>
          <a:blip r:embed="rId3"/>
          <a:srcRect/>
          <a:stretch>
            <a:fillRect/>
          </a:stretch>
        </p:blipFill>
        <p:spPr bwMode="auto">
          <a:xfrm>
            <a:off x="1908175" y="2349500"/>
            <a:ext cx="4751388" cy="311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1962"/>
          </a:xfrm>
          <a:prstGeom prst="rect">
            <a:avLst/>
          </a:prstGeom>
          <a:noFill/>
          <a:ln>
            <a:noFill/>
          </a:ln>
          <a:extLst>
            <a:ext uri="{909E8E84-426E-40DD-AFC4-6F175D3DCCD1}"/>
            <a:ext uri="{91240B29-F687-4F45-9708-019B960494DF}"/>
          </a:extLst>
        </p:spPr>
        <p:txBody>
          <a:bodyPr>
            <a:spAutoFit/>
          </a:bodyPr>
          <a:lstStyle/>
          <a:p>
            <a:r>
              <a:rPr lang="it-IT" altLang="it-IT" sz="2400">
                <a:cs typeface="Arial" charset="0"/>
              </a:rPr>
              <a:t>Contatti</a:t>
            </a:r>
          </a:p>
        </p:txBody>
      </p:sp>
      <p:sp>
        <p:nvSpPr>
          <p:cNvPr id="34820" name="Segnaposto contenuto 3"/>
          <p:cNvSpPr>
            <a:spLocks noGrp="1"/>
          </p:cNvSpPr>
          <p:nvPr>
            <p:ph sz="half" idx="1"/>
          </p:nvPr>
        </p:nvSpPr>
        <p:spPr>
          <a:xfrm>
            <a:off x="457200" y="476250"/>
            <a:ext cx="7786688" cy="2473325"/>
          </a:xfrm>
        </p:spPr>
        <p:txBody>
          <a:bodyPr/>
          <a:lstStyle/>
          <a:p>
            <a:pPr marL="0" indent="0" algn="ctr" eaLnBrk="1" hangingPunct="1">
              <a:buFont typeface="Arial" charset="0"/>
              <a:buNone/>
            </a:pPr>
            <a:r>
              <a:rPr lang="it-IT" sz="1600" smtClean="0">
                <a:solidFill>
                  <a:schemeClr val="tx2"/>
                </a:solidFill>
                <a:ea typeface="ＭＳ Ｐゴシック" charset="-128"/>
              </a:rPr>
              <a:t>E’ possibile seguire tutte le attività WeFree sul sito dedicato </a:t>
            </a:r>
            <a:r>
              <a:rPr lang="it-IT" sz="1600" smtClean="0">
                <a:solidFill>
                  <a:schemeClr val="tx2"/>
                </a:solidFill>
                <a:ea typeface="ＭＳ Ｐゴシック" charset="-128"/>
                <a:hlinkClick r:id="rId3"/>
              </a:rPr>
              <a:t>www.wefree.it</a:t>
            </a:r>
            <a:r>
              <a:rPr lang="it-IT" sz="1600" smtClean="0">
                <a:solidFill>
                  <a:schemeClr val="tx2"/>
                </a:solidFill>
                <a:ea typeface="ＭＳ Ｐゴシック" charset="-128"/>
              </a:rPr>
              <a:t> e su</a:t>
            </a:r>
          </a:p>
          <a:p>
            <a:pPr marL="0" indent="0" algn="just" eaLnBrk="1" hangingPunct="1">
              <a:buFont typeface="Arial" charset="0"/>
              <a:buNone/>
            </a:pPr>
            <a:r>
              <a:rPr lang="it-IT" sz="1600" smtClean="0">
                <a:solidFill>
                  <a:schemeClr val="tx2"/>
                </a:solidFill>
                <a:ea typeface="ＭＳ Ｐゴシック" charset="-128"/>
              </a:rPr>
              <a:t>  </a:t>
            </a:r>
          </a:p>
        </p:txBody>
      </p:sp>
      <p:pic>
        <p:nvPicPr>
          <p:cNvPr id="34821" name="Picture 4" descr="http://i587.photobucket.com/albums/ss320/rakafive/logo-facebook-f.jpg"/>
          <p:cNvPicPr>
            <a:picLocks noChangeAspect="1" noChangeArrowheads="1"/>
          </p:cNvPicPr>
          <p:nvPr/>
        </p:nvPicPr>
        <p:blipFill>
          <a:blip r:embed="rId4"/>
          <a:srcRect/>
          <a:stretch>
            <a:fillRect/>
          </a:stretch>
        </p:blipFill>
        <p:spPr bwMode="auto">
          <a:xfrm>
            <a:off x="7019925" y="1219200"/>
            <a:ext cx="1592263" cy="1836738"/>
          </a:xfrm>
          <a:prstGeom prst="rect">
            <a:avLst/>
          </a:prstGeom>
          <a:noFill/>
          <a:ln w="9525">
            <a:noFill/>
            <a:miter lim="800000"/>
            <a:headEnd/>
            <a:tailEnd/>
          </a:ln>
        </p:spPr>
      </p:pic>
      <p:pic>
        <p:nvPicPr>
          <p:cNvPr id="34822" name="Picture 8" descr="http://www.seeklogo.net/wp-content/uploads/2011/02/youtube-logo-vector.png"/>
          <p:cNvPicPr>
            <a:picLocks noChangeAspect="1" noChangeArrowheads="1"/>
          </p:cNvPicPr>
          <p:nvPr/>
        </p:nvPicPr>
        <p:blipFill>
          <a:blip r:embed="rId5"/>
          <a:srcRect/>
          <a:stretch>
            <a:fillRect/>
          </a:stretch>
        </p:blipFill>
        <p:spPr bwMode="auto">
          <a:xfrm>
            <a:off x="3059113" y="768350"/>
            <a:ext cx="2873375" cy="2873375"/>
          </a:xfrm>
          <a:prstGeom prst="rect">
            <a:avLst/>
          </a:prstGeom>
          <a:noFill/>
          <a:ln w="9525">
            <a:noFill/>
            <a:miter lim="800000"/>
            <a:headEnd/>
            <a:tailEnd/>
          </a:ln>
        </p:spPr>
      </p:pic>
      <p:sp>
        <p:nvSpPr>
          <p:cNvPr id="34823" name="CasellaDiTesto 1"/>
          <p:cNvSpPr txBox="1">
            <a:spLocks noChangeArrowheads="1"/>
          </p:cNvSpPr>
          <p:nvPr/>
        </p:nvSpPr>
        <p:spPr bwMode="auto">
          <a:xfrm>
            <a:off x="0" y="4005263"/>
            <a:ext cx="9144000" cy="2032000"/>
          </a:xfrm>
          <a:prstGeom prst="rect">
            <a:avLst/>
          </a:prstGeom>
          <a:noFill/>
          <a:ln w="9525">
            <a:noFill/>
            <a:miter lim="800000"/>
            <a:headEnd/>
            <a:tailEnd/>
          </a:ln>
        </p:spPr>
        <p:txBody>
          <a:bodyPr>
            <a:spAutoFit/>
          </a:bodyPr>
          <a:lstStyle/>
          <a:p>
            <a:pPr algn="ctr"/>
            <a:r>
              <a:rPr lang="it-IT"/>
              <a:t>Per informazioni:</a:t>
            </a:r>
          </a:p>
          <a:p>
            <a:pPr algn="ctr"/>
            <a:r>
              <a:rPr lang="it-IT">
                <a:hlinkClick r:id="rId6"/>
              </a:rPr>
              <a:t>info@wefree.it</a:t>
            </a:r>
            <a:endParaRPr lang="it-IT"/>
          </a:p>
          <a:p>
            <a:pPr algn="ctr"/>
            <a:r>
              <a:rPr lang="it-IT"/>
              <a:t>Patrizia Russi </a:t>
            </a:r>
            <a:r>
              <a:rPr lang="it-IT">
                <a:hlinkClick r:id="rId7"/>
              </a:rPr>
              <a:t>prussi@sanpatrignano.org</a:t>
            </a:r>
            <a:r>
              <a:rPr lang="it-IT"/>
              <a:t> Silvia Mengoli </a:t>
            </a:r>
            <a:r>
              <a:rPr lang="it-IT">
                <a:hlinkClick r:id="rId8"/>
              </a:rPr>
              <a:t>smengoli@sanpatrignano.org</a:t>
            </a:r>
            <a:endParaRPr lang="it-IT"/>
          </a:p>
          <a:p>
            <a:pPr algn="ctr"/>
            <a:r>
              <a:rPr lang="it-IT"/>
              <a:t>+39 0541 362 111</a:t>
            </a:r>
          </a:p>
          <a:p>
            <a:pPr algn="ctr"/>
            <a:r>
              <a:rPr lang="it-IT"/>
              <a:t>Via San Patrignano, 53 47852 Coriano (RN)</a:t>
            </a:r>
          </a:p>
          <a:p>
            <a:pPr algn="ctr"/>
            <a:endParaRPr lang="it-IT"/>
          </a:p>
          <a:p>
            <a:endParaRPr lang="it-IT"/>
          </a:p>
        </p:txBody>
      </p:sp>
      <p:pic>
        <p:nvPicPr>
          <p:cNvPr id="34824" name="Picture 9" descr="C:\Users\prussi\Desktop\wefree 2017-2018\LOGHI\ig-logo-email.png"/>
          <p:cNvPicPr>
            <a:picLocks noChangeAspect="1" noChangeArrowheads="1"/>
          </p:cNvPicPr>
          <p:nvPr/>
        </p:nvPicPr>
        <p:blipFill>
          <a:blip r:embed="rId9"/>
          <a:srcRect/>
          <a:stretch>
            <a:fillRect/>
          </a:stretch>
        </p:blipFill>
        <p:spPr bwMode="auto">
          <a:xfrm>
            <a:off x="684213" y="1325563"/>
            <a:ext cx="1622425" cy="1622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457200" y="125413"/>
            <a:ext cx="8229600" cy="1143000"/>
          </a:xfrm>
        </p:spPr>
        <p:txBody>
          <a:bodyPr rtlCol="0"/>
          <a:lstStyle/>
          <a:p>
            <a:pPr eaLnBrk="1" hangingPunct="1">
              <a:defRPr/>
            </a:pPr>
            <a:r>
              <a:rPr lang="it-IT" altLang="it-IT" sz="2400" b="1" dirty="0" smtClean="0">
                <a:solidFill>
                  <a:srgbClr val="C00000"/>
                </a:solidFill>
                <a:cs typeface="Arial" charset="0"/>
              </a:rPr>
              <a:t>WeFree </a:t>
            </a:r>
            <a:br>
              <a:rPr lang="it-IT" altLang="it-IT" sz="2400" b="1" dirty="0" smtClean="0">
                <a:solidFill>
                  <a:srgbClr val="C00000"/>
                </a:solidFill>
                <a:cs typeface="Arial" charset="0"/>
              </a:rPr>
            </a:br>
            <a:r>
              <a:rPr lang="it-IT" altLang="it-IT" sz="2400" b="1" dirty="0" smtClean="0">
                <a:solidFill>
                  <a:srgbClr val="C00000"/>
                </a:solidFill>
                <a:cs typeface="Arial" charset="0"/>
              </a:rPr>
              <a:t>Il progetto di prevenzione di San Patrignano</a:t>
            </a:r>
          </a:p>
        </p:txBody>
      </p:sp>
      <p:sp>
        <p:nvSpPr>
          <p:cNvPr id="17411" name="Segnaposto contenuto 2"/>
          <p:cNvSpPr>
            <a:spLocks noGrp="1"/>
          </p:cNvSpPr>
          <p:nvPr>
            <p:ph idx="1"/>
          </p:nvPr>
        </p:nvSpPr>
        <p:spPr>
          <a:xfrm>
            <a:off x="414338" y="1844675"/>
            <a:ext cx="1997075" cy="720725"/>
          </a:xfrm>
        </p:spPr>
        <p:txBody>
          <a:bodyPr/>
          <a:lstStyle/>
          <a:p>
            <a:pPr marL="0" indent="0" eaLnBrk="1" hangingPunct="1">
              <a:buFont typeface="Arial" charset="0"/>
              <a:buNone/>
            </a:pPr>
            <a:r>
              <a:rPr lang="it-IT" sz="1800" b="1" smtClean="0">
                <a:ea typeface="ＭＳ Ｐゴシック" charset="-128"/>
                <a:cs typeface="Arial" charset="0"/>
              </a:rPr>
              <a:t>La missione di</a:t>
            </a:r>
            <a:br>
              <a:rPr lang="it-IT" sz="1800" b="1" smtClean="0">
                <a:ea typeface="ＭＳ Ｐゴシック" charset="-128"/>
                <a:cs typeface="Arial" charset="0"/>
              </a:rPr>
            </a:br>
            <a:r>
              <a:rPr lang="it-IT" sz="1800" b="1" smtClean="0">
                <a:ea typeface="ＭＳ Ｐゴシック" charset="-128"/>
                <a:cs typeface="Arial" charset="0"/>
              </a:rPr>
              <a:t>San Patrignano</a:t>
            </a:r>
            <a:endParaRPr lang="it-IT" sz="2900" smtClean="0">
              <a:ea typeface="ＭＳ Ｐゴシック" charset="-128"/>
              <a:cs typeface="Arial" charset="0"/>
            </a:endParaRPr>
          </a:p>
          <a:p>
            <a:pPr marL="0" indent="0" eaLnBrk="1" hangingPunct="1">
              <a:buFont typeface="Arial" charset="0"/>
              <a:buNone/>
            </a:pPr>
            <a:endParaRPr lang="it-IT" sz="1800" smtClean="0">
              <a:ea typeface="ＭＳ Ｐゴシック" charset="-128"/>
              <a:cs typeface="Arial" charset="0"/>
            </a:endParaRPr>
          </a:p>
          <a:p>
            <a:pPr marL="0" indent="0" eaLnBrk="1" hangingPunct="1">
              <a:buFont typeface="Arial" charset="0"/>
              <a:buNone/>
            </a:pPr>
            <a:endParaRPr lang="it-IT" sz="1800" smtClean="0">
              <a:ea typeface="ＭＳ Ｐゴシック" charset="-128"/>
              <a:cs typeface="Arial" charset="0"/>
            </a:endParaRPr>
          </a:p>
          <a:p>
            <a:pPr marL="0" indent="0" eaLnBrk="1" hangingPunct="1">
              <a:buFont typeface="Arial" charset="0"/>
              <a:buNone/>
            </a:pPr>
            <a:endParaRPr lang="it-IT" sz="1800" smtClean="0">
              <a:ea typeface="ＭＳ Ｐゴシック" charset="-128"/>
              <a:cs typeface="Arial" charset="0"/>
            </a:endParaRPr>
          </a:p>
          <a:p>
            <a:pPr marL="0" indent="0" eaLnBrk="1" hangingPunct="1">
              <a:buFont typeface="Arial" charset="0"/>
              <a:buNone/>
            </a:pPr>
            <a:r>
              <a:rPr lang="it-IT" sz="1800" b="1" smtClean="0">
                <a:ea typeface="ＭＳ Ｐゴシック" charset="-128"/>
                <a:cs typeface="Arial" charset="0"/>
              </a:rPr>
              <a:t/>
            </a:r>
            <a:br>
              <a:rPr lang="it-IT" sz="1800" b="1" smtClean="0">
                <a:ea typeface="ＭＳ Ｐゴシック" charset="-128"/>
                <a:cs typeface="Arial" charset="0"/>
              </a:rPr>
            </a:br>
            <a:endParaRPr lang="it-IT" smtClean="0">
              <a:ea typeface="ＭＳ Ｐゴシック" charset="-128"/>
            </a:endParaRPr>
          </a:p>
        </p:txBody>
      </p:sp>
      <p:sp>
        <p:nvSpPr>
          <p:cNvPr id="4" name="Triangolo rettangolo 3"/>
          <p:cNvSpPr/>
          <p:nvPr/>
        </p:nvSpPr>
        <p:spPr>
          <a:xfrm flipV="1">
            <a:off x="0" y="1268413"/>
            <a:ext cx="8675688" cy="215900"/>
          </a:xfrm>
          <a:prstGeom prst="r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a:p>
        </p:txBody>
      </p:sp>
      <p:pic>
        <p:nvPicPr>
          <p:cNvPr id="17413" name="Picture 11" descr="http://www.wefree.it/img/home/wefree-logo-grande.png"/>
          <p:cNvPicPr>
            <a:picLocks noChangeAspect="1" noChangeArrowheads="1"/>
          </p:cNvPicPr>
          <p:nvPr/>
        </p:nvPicPr>
        <p:blipFill>
          <a:blip r:embed="rId2"/>
          <a:srcRect/>
          <a:stretch>
            <a:fillRect/>
          </a:stretch>
        </p:blipFill>
        <p:spPr bwMode="auto">
          <a:xfrm>
            <a:off x="7924800" y="188913"/>
            <a:ext cx="1008063" cy="1031875"/>
          </a:xfrm>
          <a:prstGeom prst="rect">
            <a:avLst/>
          </a:prstGeom>
          <a:noFill/>
          <a:ln w="9525">
            <a:noFill/>
            <a:miter lim="800000"/>
            <a:headEnd/>
            <a:tailEnd/>
          </a:ln>
        </p:spPr>
      </p:pic>
      <p:sp>
        <p:nvSpPr>
          <p:cNvPr id="17414" name="Rettangolo 2"/>
          <p:cNvSpPr>
            <a:spLocks noChangeArrowheads="1"/>
          </p:cNvSpPr>
          <p:nvPr/>
        </p:nvSpPr>
        <p:spPr bwMode="auto">
          <a:xfrm>
            <a:off x="3163888" y="2636838"/>
            <a:ext cx="5656262" cy="923925"/>
          </a:xfrm>
          <a:prstGeom prst="rect">
            <a:avLst/>
          </a:prstGeom>
          <a:noFill/>
          <a:ln w="9525">
            <a:noFill/>
            <a:miter lim="800000"/>
            <a:headEnd/>
            <a:tailEnd/>
          </a:ln>
        </p:spPr>
        <p:txBody>
          <a:bodyPr>
            <a:spAutoFit/>
          </a:bodyPr>
          <a:lstStyle/>
          <a:p>
            <a:r>
              <a:rPr lang="it-IT">
                <a:latin typeface="Calibri" charset="0"/>
              </a:rPr>
              <a:t>San Patrignano opera anche nel campo della </a:t>
            </a:r>
            <a:r>
              <a:rPr lang="it-IT" b="1">
                <a:latin typeface="Calibri" charset="0"/>
              </a:rPr>
              <a:t>prevenzione</a:t>
            </a:r>
            <a:r>
              <a:rPr lang="it-IT">
                <a:latin typeface="Calibri" charset="0"/>
              </a:rPr>
              <a:t> dalle dipendenze e dal disagio giovanile, sollecitando stili di vita sani, con il </a:t>
            </a:r>
            <a:r>
              <a:rPr lang="it-IT" b="1">
                <a:latin typeface="Calibri" charset="0"/>
              </a:rPr>
              <a:t>progetto WeFree su territorio nazionale.</a:t>
            </a:r>
            <a:endParaRPr lang="it-IT" altLang="ja-JP">
              <a:latin typeface="Calibri" charset="0"/>
            </a:endParaRPr>
          </a:p>
        </p:txBody>
      </p:sp>
      <p:cxnSp>
        <p:nvCxnSpPr>
          <p:cNvPr id="8" name="Connettore 2 7"/>
          <p:cNvCxnSpPr>
            <a:stCxn id="17411" idx="3"/>
          </p:cNvCxnSpPr>
          <p:nvPr/>
        </p:nvCxnSpPr>
        <p:spPr>
          <a:xfrm flipV="1">
            <a:off x="2411413" y="1989138"/>
            <a:ext cx="752475" cy="215900"/>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7416" name="Rettangolo 15"/>
          <p:cNvSpPr>
            <a:spLocks noChangeArrowheads="1"/>
          </p:cNvSpPr>
          <p:nvPr/>
        </p:nvSpPr>
        <p:spPr bwMode="auto">
          <a:xfrm>
            <a:off x="3203575" y="1671638"/>
            <a:ext cx="5656263" cy="922337"/>
          </a:xfrm>
          <a:prstGeom prst="rect">
            <a:avLst/>
          </a:prstGeom>
          <a:noFill/>
          <a:ln w="9525">
            <a:noFill/>
            <a:miter lim="800000"/>
            <a:headEnd/>
            <a:tailEnd/>
          </a:ln>
        </p:spPr>
        <p:txBody>
          <a:bodyPr>
            <a:spAutoFit/>
          </a:bodyPr>
          <a:lstStyle/>
          <a:p>
            <a:r>
              <a:rPr lang="it-IT">
                <a:latin typeface="Calibri" charset="0"/>
              </a:rPr>
              <a:t>La comunità dal 1978 si impegna nell’accoglienza e nel  </a:t>
            </a:r>
            <a:r>
              <a:rPr lang="it-IT" b="1">
                <a:latin typeface="Calibri" charset="0"/>
              </a:rPr>
              <a:t>recupero</a:t>
            </a:r>
            <a:r>
              <a:rPr lang="it-IT">
                <a:latin typeface="Calibri" charset="0"/>
              </a:rPr>
              <a:t> di giovani con problemi di dipendenza e di </a:t>
            </a:r>
          </a:p>
          <a:p>
            <a:r>
              <a:rPr lang="it-IT">
                <a:latin typeface="Calibri" charset="0"/>
              </a:rPr>
              <a:t>emarginazione</a:t>
            </a:r>
          </a:p>
        </p:txBody>
      </p:sp>
      <p:cxnSp>
        <p:nvCxnSpPr>
          <p:cNvPr id="19" name="Connettore 2 18"/>
          <p:cNvCxnSpPr>
            <a:endCxn id="17414" idx="1"/>
          </p:cNvCxnSpPr>
          <p:nvPr/>
        </p:nvCxnSpPr>
        <p:spPr>
          <a:xfrm>
            <a:off x="2411413" y="2244725"/>
            <a:ext cx="752475" cy="854075"/>
          </a:xfrm>
          <a:prstGeom prst="straightConnector1">
            <a:avLst/>
          </a:prstGeom>
          <a:ln w="381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17" name="Rettangolo 16"/>
          <p:cNvSpPr/>
          <p:nvPr/>
        </p:nvSpPr>
        <p:spPr>
          <a:xfrm>
            <a:off x="612775" y="5402263"/>
            <a:ext cx="8135938" cy="1200150"/>
          </a:xfrm>
          <a:prstGeom prst="rect">
            <a:avLst/>
          </a:prstGeom>
        </p:spPr>
        <p:txBody>
          <a:bodyPr>
            <a:spAutoFit/>
          </a:bodyPr>
          <a:lstStyle/>
          <a:p>
            <a:pPr marL="285750" indent="-285750" algn="just">
              <a:lnSpc>
                <a:spcPct val="80000"/>
              </a:lnSpc>
              <a:buFont typeface="Arial" panose="020B0604020202020204" pitchFamily="34" charset="0"/>
              <a:buChar char="•"/>
              <a:tabLst>
                <a:tab pos="180975" algn="l"/>
                <a:tab pos="1073150" algn="l"/>
              </a:tabLst>
              <a:defRPr/>
            </a:pPr>
            <a:r>
              <a:rPr lang="it-IT" altLang="it-IT" b="1" dirty="0">
                <a:ea typeface="ＭＳ Ｐゴシック" pitchFamily="34" charset="-128"/>
              </a:rPr>
              <a:t>Target: </a:t>
            </a:r>
            <a:r>
              <a:rPr lang="it-IT" altLang="it-IT" dirty="0">
                <a:ea typeface="ＭＳ Ｐゴシック" pitchFamily="34" charset="-128"/>
              </a:rPr>
              <a:t>ragazzi 13/19 anni (terza media/scuole superiori), </a:t>
            </a:r>
          </a:p>
          <a:p>
            <a:pPr algn="just">
              <a:lnSpc>
                <a:spcPct val="80000"/>
              </a:lnSpc>
              <a:tabLst>
                <a:tab pos="1073150" algn="l"/>
              </a:tabLst>
              <a:defRPr/>
            </a:pPr>
            <a:r>
              <a:rPr lang="it-IT" altLang="it-IT" dirty="0">
                <a:ea typeface="ＭＳ Ｐゴシック" pitchFamily="34" charset="-128"/>
              </a:rPr>
              <a:t>	genitori, educatori e insegnanti di tutta Italia.</a:t>
            </a:r>
          </a:p>
          <a:p>
            <a:pPr algn="just">
              <a:lnSpc>
                <a:spcPct val="80000"/>
              </a:lnSpc>
              <a:defRPr/>
            </a:pPr>
            <a:endParaRPr lang="it-IT" altLang="it-IT" dirty="0">
              <a:ea typeface="ＭＳ Ｐゴシック" pitchFamily="34" charset="-128"/>
            </a:endParaRPr>
          </a:p>
          <a:p>
            <a:pPr marL="285750" indent="-285750" algn="just">
              <a:lnSpc>
                <a:spcPct val="80000"/>
              </a:lnSpc>
              <a:buFont typeface="Arial" panose="020B0604020202020204" pitchFamily="34" charset="0"/>
              <a:buChar char="•"/>
              <a:tabLst>
                <a:tab pos="265113" algn="l"/>
              </a:tabLst>
              <a:defRPr/>
            </a:pPr>
            <a:r>
              <a:rPr lang="it-IT" altLang="it-IT" dirty="0">
                <a:ea typeface="ＭＳ Ｐゴシック" pitchFamily="34" charset="-128"/>
              </a:rPr>
              <a:t>Dal 2005 coinvolti 300mila ragazzi, con 1500 scuole del territorio nazionale. </a:t>
            </a:r>
          </a:p>
          <a:p>
            <a:pPr algn="just">
              <a:lnSpc>
                <a:spcPct val="80000"/>
              </a:lnSpc>
              <a:tabLst>
                <a:tab pos="265113" algn="l"/>
              </a:tabLst>
              <a:defRPr/>
            </a:pPr>
            <a:r>
              <a:rPr lang="it-IT" altLang="it-IT" dirty="0">
                <a:ea typeface="ＭＳ Ｐゴシック" pitchFamily="34" charset="-128"/>
              </a:rPr>
              <a:t>	 </a:t>
            </a:r>
            <a:r>
              <a:rPr lang="it-IT" altLang="it-IT" b="1" dirty="0">
                <a:ea typeface="ＭＳ Ｐゴシック" pitchFamily="34" charset="-128"/>
              </a:rPr>
              <a:t>Dal 2010 ad oggi ogni anno vengono raggiunti circa 50mila studenti.</a:t>
            </a:r>
          </a:p>
        </p:txBody>
      </p:sp>
      <p:sp>
        <p:nvSpPr>
          <p:cNvPr id="17419" name="CasellaDiTesto 32"/>
          <p:cNvSpPr txBox="1">
            <a:spLocks noChangeArrowheads="1"/>
          </p:cNvSpPr>
          <p:nvPr/>
        </p:nvSpPr>
        <p:spPr bwMode="auto">
          <a:xfrm>
            <a:off x="2484438" y="4149725"/>
            <a:ext cx="1735137" cy="522288"/>
          </a:xfrm>
          <a:prstGeom prst="rect">
            <a:avLst/>
          </a:prstGeom>
          <a:noFill/>
          <a:ln w="9525">
            <a:noFill/>
            <a:miter lim="800000"/>
            <a:headEnd/>
            <a:tailEnd/>
          </a:ln>
        </p:spPr>
        <p:txBody>
          <a:bodyPr>
            <a:spAutoFit/>
          </a:bodyPr>
          <a:lstStyle/>
          <a:p>
            <a:pPr algn="ctr"/>
            <a:r>
              <a:rPr lang="it-IT" sz="1400" b="1">
                <a:latin typeface="Calibri" charset="0"/>
              </a:rPr>
              <a:t>Format </a:t>
            </a:r>
          </a:p>
          <a:p>
            <a:pPr algn="ctr"/>
            <a:r>
              <a:rPr lang="it-IT" sz="1400" b="1">
                <a:latin typeface="Calibri" charset="0"/>
              </a:rPr>
              <a:t>(interviste racconto)</a:t>
            </a:r>
          </a:p>
        </p:txBody>
      </p:sp>
      <p:sp>
        <p:nvSpPr>
          <p:cNvPr id="17420" name="CasellaDiTesto 44"/>
          <p:cNvSpPr txBox="1">
            <a:spLocks noChangeArrowheads="1"/>
          </p:cNvSpPr>
          <p:nvPr/>
        </p:nvSpPr>
        <p:spPr bwMode="auto">
          <a:xfrm>
            <a:off x="395288" y="4149725"/>
            <a:ext cx="1008062" cy="522288"/>
          </a:xfrm>
          <a:prstGeom prst="rect">
            <a:avLst/>
          </a:prstGeom>
          <a:noFill/>
          <a:ln w="9525">
            <a:noFill/>
            <a:miter lim="800000"/>
            <a:headEnd/>
            <a:tailEnd/>
          </a:ln>
        </p:spPr>
        <p:txBody>
          <a:bodyPr>
            <a:spAutoFit/>
          </a:bodyPr>
          <a:lstStyle/>
          <a:p>
            <a:pPr algn="ctr"/>
            <a:r>
              <a:rPr lang="it-IT" sz="1400" b="1">
                <a:latin typeface="Calibri" charset="0"/>
              </a:rPr>
              <a:t>Spettacoli</a:t>
            </a:r>
          </a:p>
          <a:p>
            <a:pPr algn="ctr"/>
            <a:r>
              <a:rPr lang="it-IT" sz="1400" b="1">
                <a:latin typeface="Calibri" charset="0"/>
              </a:rPr>
              <a:t>teatrali</a:t>
            </a:r>
          </a:p>
        </p:txBody>
      </p:sp>
      <p:sp>
        <p:nvSpPr>
          <p:cNvPr id="17421" name="CasellaDiTesto 45"/>
          <p:cNvSpPr txBox="1">
            <a:spLocks noChangeArrowheads="1"/>
          </p:cNvSpPr>
          <p:nvPr/>
        </p:nvSpPr>
        <p:spPr bwMode="auto">
          <a:xfrm>
            <a:off x="4140200" y="4151313"/>
            <a:ext cx="1152525" cy="522287"/>
          </a:xfrm>
          <a:prstGeom prst="rect">
            <a:avLst/>
          </a:prstGeom>
          <a:noFill/>
          <a:ln w="9525">
            <a:noFill/>
            <a:miter lim="800000"/>
            <a:headEnd/>
            <a:tailEnd/>
          </a:ln>
        </p:spPr>
        <p:txBody>
          <a:bodyPr>
            <a:spAutoFit/>
          </a:bodyPr>
          <a:lstStyle/>
          <a:p>
            <a:pPr algn="ctr"/>
            <a:r>
              <a:rPr lang="it-IT" sz="1400" b="1">
                <a:latin typeface="Calibri" charset="0"/>
              </a:rPr>
              <a:t>Workshop interattivi</a:t>
            </a:r>
          </a:p>
        </p:txBody>
      </p:sp>
      <p:sp>
        <p:nvSpPr>
          <p:cNvPr id="17422" name="CasellaDiTesto 46"/>
          <p:cNvSpPr txBox="1">
            <a:spLocks noChangeArrowheads="1"/>
          </p:cNvSpPr>
          <p:nvPr/>
        </p:nvSpPr>
        <p:spPr bwMode="auto">
          <a:xfrm>
            <a:off x="1403350" y="4149725"/>
            <a:ext cx="1096963" cy="522288"/>
          </a:xfrm>
          <a:prstGeom prst="rect">
            <a:avLst/>
          </a:prstGeom>
          <a:noFill/>
          <a:ln w="9525">
            <a:noFill/>
            <a:miter lim="800000"/>
            <a:headEnd/>
            <a:tailEnd/>
          </a:ln>
        </p:spPr>
        <p:txBody>
          <a:bodyPr>
            <a:spAutoFit/>
          </a:bodyPr>
          <a:lstStyle/>
          <a:p>
            <a:pPr algn="ctr"/>
            <a:r>
              <a:rPr lang="it-IT" sz="1400" b="1">
                <a:latin typeface="Calibri" charset="0"/>
              </a:rPr>
              <a:t>Incontri</a:t>
            </a:r>
          </a:p>
          <a:p>
            <a:pPr algn="ctr"/>
            <a:r>
              <a:rPr lang="it-IT" sz="1400" b="1">
                <a:latin typeface="Calibri" charset="0"/>
              </a:rPr>
              <a:t>nelle scuole</a:t>
            </a:r>
          </a:p>
        </p:txBody>
      </p:sp>
      <p:sp>
        <p:nvSpPr>
          <p:cNvPr id="17423" name="CasellaDiTesto 47"/>
          <p:cNvSpPr txBox="1">
            <a:spLocks noChangeArrowheads="1"/>
          </p:cNvSpPr>
          <p:nvPr/>
        </p:nvSpPr>
        <p:spPr bwMode="auto">
          <a:xfrm>
            <a:off x="5219700" y="4137025"/>
            <a:ext cx="1655763" cy="523875"/>
          </a:xfrm>
          <a:prstGeom prst="rect">
            <a:avLst/>
          </a:prstGeom>
          <a:noFill/>
          <a:ln w="9525">
            <a:noFill/>
            <a:miter lim="800000"/>
            <a:headEnd/>
            <a:tailEnd/>
          </a:ln>
        </p:spPr>
        <p:txBody>
          <a:bodyPr>
            <a:spAutoFit/>
          </a:bodyPr>
          <a:lstStyle/>
          <a:p>
            <a:pPr algn="ctr"/>
            <a:r>
              <a:rPr lang="it-IT" sz="1400" b="1">
                <a:latin typeface="Calibri" charset="0"/>
              </a:rPr>
              <a:t>Visite scuole </a:t>
            </a:r>
          </a:p>
          <a:p>
            <a:pPr algn="ctr"/>
            <a:r>
              <a:rPr lang="it-IT" sz="1400" b="1">
                <a:latin typeface="Calibri" charset="0"/>
              </a:rPr>
              <a:t>in comunità</a:t>
            </a:r>
          </a:p>
        </p:txBody>
      </p:sp>
      <p:sp>
        <p:nvSpPr>
          <p:cNvPr id="17424" name="CasellaDiTesto 49"/>
          <p:cNvSpPr txBox="1">
            <a:spLocks noChangeArrowheads="1"/>
          </p:cNvSpPr>
          <p:nvPr/>
        </p:nvSpPr>
        <p:spPr bwMode="auto">
          <a:xfrm>
            <a:off x="6370638" y="4138613"/>
            <a:ext cx="1657350" cy="523875"/>
          </a:xfrm>
          <a:prstGeom prst="rect">
            <a:avLst/>
          </a:prstGeom>
          <a:noFill/>
          <a:ln w="9525">
            <a:noFill/>
            <a:miter lim="800000"/>
            <a:headEnd/>
            <a:tailEnd/>
          </a:ln>
        </p:spPr>
        <p:txBody>
          <a:bodyPr>
            <a:spAutoFit/>
          </a:bodyPr>
          <a:lstStyle/>
          <a:p>
            <a:pPr algn="ctr"/>
            <a:r>
              <a:rPr lang="it-IT" sz="1400" b="1">
                <a:latin typeface="Calibri" charset="0"/>
              </a:rPr>
              <a:t>WeFree </a:t>
            </a:r>
          </a:p>
          <a:p>
            <a:pPr algn="ctr"/>
            <a:r>
              <a:rPr lang="it-IT" sz="1400" b="1">
                <a:latin typeface="Calibri" charset="0"/>
              </a:rPr>
              <a:t>Days</a:t>
            </a:r>
          </a:p>
        </p:txBody>
      </p:sp>
      <p:cxnSp>
        <p:nvCxnSpPr>
          <p:cNvPr id="53" name="Connettore 1 52"/>
          <p:cNvCxnSpPr/>
          <p:nvPr/>
        </p:nvCxnSpPr>
        <p:spPr>
          <a:xfrm>
            <a:off x="323850" y="4810125"/>
            <a:ext cx="8496300" cy="0"/>
          </a:xfrm>
          <a:prstGeom prst="line">
            <a:avLst/>
          </a:prstGeom>
          <a:ln w="444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55" name="Connettore 1 54"/>
          <p:cNvCxnSpPr/>
          <p:nvPr/>
        </p:nvCxnSpPr>
        <p:spPr>
          <a:xfrm>
            <a:off x="323850" y="4449763"/>
            <a:ext cx="0" cy="360362"/>
          </a:xfrm>
          <a:prstGeom prst="line">
            <a:avLst/>
          </a:prstGeom>
          <a:ln w="44450">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56" name="Connettore 1 55"/>
          <p:cNvCxnSpPr/>
          <p:nvPr/>
        </p:nvCxnSpPr>
        <p:spPr>
          <a:xfrm>
            <a:off x="8820150" y="4449763"/>
            <a:ext cx="0" cy="360362"/>
          </a:xfrm>
          <a:prstGeom prst="line">
            <a:avLst/>
          </a:prstGeom>
          <a:ln w="44450">
            <a:solidFill>
              <a:srgbClr val="009900"/>
            </a:solidFill>
          </a:ln>
        </p:spPr>
        <p:style>
          <a:lnRef idx="1">
            <a:schemeClr val="accent1"/>
          </a:lnRef>
          <a:fillRef idx="0">
            <a:schemeClr val="accent1"/>
          </a:fillRef>
          <a:effectRef idx="0">
            <a:schemeClr val="accent1"/>
          </a:effectRef>
          <a:fontRef idx="minor">
            <a:schemeClr val="tx1"/>
          </a:fontRef>
        </p:style>
      </p:cxnSp>
      <p:sp>
        <p:nvSpPr>
          <p:cNvPr id="43" name="Freccia in giù 42"/>
          <p:cNvSpPr/>
          <p:nvPr/>
        </p:nvSpPr>
        <p:spPr>
          <a:xfrm>
            <a:off x="4524375" y="4810125"/>
            <a:ext cx="263525" cy="592138"/>
          </a:xfrm>
          <a:prstGeom prst="downArrow">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cxnSp>
        <p:nvCxnSpPr>
          <p:cNvPr id="67" name="Connettore 2 66"/>
          <p:cNvCxnSpPr/>
          <p:nvPr/>
        </p:nvCxnSpPr>
        <p:spPr>
          <a:xfrm>
            <a:off x="611188" y="3790950"/>
            <a:ext cx="0" cy="358775"/>
          </a:xfrm>
          <a:prstGeom prst="straightConnector1">
            <a:avLst/>
          </a:prstGeom>
          <a:ln w="31750">
            <a:solidFill>
              <a:srgbClr val="009900"/>
            </a:solidFill>
            <a:tailEnd type="arrow"/>
          </a:ln>
        </p:spPr>
        <p:style>
          <a:lnRef idx="1">
            <a:schemeClr val="dk1"/>
          </a:lnRef>
          <a:fillRef idx="0">
            <a:schemeClr val="dk1"/>
          </a:fillRef>
          <a:effectRef idx="0">
            <a:schemeClr val="dk1"/>
          </a:effectRef>
          <a:fontRef idx="minor">
            <a:schemeClr val="tx1"/>
          </a:fontRef>
        </p:style>
      </p:cxnSp>
      <p:cxnSp>
        <p:nvCxnSpPr>
          <p:cNvPr id="74" name="Connettore 2 73"/>
          <p:cNvCxnSpPr/>
          <p:nvPr/>
        </p:nvCxnSpPr>
        <p:spPr>
          <a:xfrm>
            <a:off x="1908175" y="3789363"/>
            <a:ext cx="0" cy="360362"/>
          </a:xfrm>
          <a:prstGeom prst="straightConnector1">
            <a:avLst/>
          </a:prstGeom>
          <a:ln w="31750">
            <a:solidFill>
              <a:srgbClr val="009900"/>
            </a:solidFill>
            <a:tailEnd type="arrow"/>
          </a:ln>
        </p:spPr>
        <p:style>
          <a:lnRef idx="1">
            <a:schemeClr val="dk1"/>
          </a:lnRef>
          <a:fillRef idx="0">
            <a:schemeClr val="dk1"/>
          </a:fillRef>
          <a:effectRef idx="0">
            <a:schemeClr val="dk1"/>
          </a:effectRef>
          <a:fontRef idx="minor">
            <a:schemeClr val="tx1"/>
          </a:fontRef>
        </p:style>
      </p:cxnSp>
      <p:cxnSp>
        <p:nvCxnSpPr>
          <p:cNvPr id="75" name="Connettore 2 74"/>
          <p:cNvCxnSpPr/>
          <p:nvPr/>
        </p:nvCxnSpPr>
        <p:spPr>
          <a:xfrm>
            <a:off x="3419475" y="3779838"/>
            <a:ext cx="0" cy="358775"/>
          </a:xfrm>
          <a:prstGeom prst="straightConnector1">
            <a:avLst/>
          </a:prstGeom>
          <a:ln w="31750">
            <a:solidFill>
              <a:srgbClr val="009900"/>
            </a:solidFill>
            <a:tailEnd type="arrow"/>
          </a:ln>
        </p:spPr>
        <p:style>
          <a:lnRef idx="1">
            <a:schemeClr val="dk1"/>
          </a:lnRef>
          <a:fillRef idx="0">
            <a:schemeClr val="dk1"/>
          </a:fillRef>
          <a:effectRef idx="0">
            <a:schemeClr val="dk1"/>
          </a:effectRef>
          <a:fontRef idx="minor">
            <a:schemeClr val="tx1"/>
          </a:fontRef>
        </p:style>
      </p:cxnSp>
      <p:cxnSp>
        <p:nvCxnSpPr>
          <p:cNvPr id="76" name="Connettore 2 75"/>
          <p:cNvCxnSpPr/>
          <p:nvPr/>
        </p:nvCxnSpPr>
        <p:spPr>
          <a:xfrm>
            <a:off x="4643438" y="3789363"/>
            <a:ext cx="0" cy="360362"/>
          </a:xfrm>
          <a:prstGeom prst="straightConnector1">
            <a:avLst/>
          </a:prstGeom>
          <a:ln w="31750">
            <a:solidFill>
              <a:srgbClr val="009900"/>
            </a:solidFill>
            <a:tailEnd type="arrow"/>
          </a:ln>
        </p:spPr>
        <p:style>
          <a:lnRef idx="1">
            <a:schemeClr val="dk1"/>
          </a:lnRef>
          <a:fillRef idx="0">
            <a:schemeClr val="dk1"/>
          </a:fillRef>
          <a:effectRef idx="0">
            <a:schemeClr val="dk1"/>
          </a:effectRef>
          <a:fontRef idx="minor">
            <a:schemeClr val="tx1"/>
          </a:fontRef>
        </p:style>
      </p:cxnSp>
      <p:cxnSp>
        <p:nvCxnSpPr>
          <p:cNvPr id="77" name="Connettore 2 76"/>
          <p:cNvCxnSpPr/>
          <p:nvPr/>
        </p:nvCxnSpPr>
        <p:spPr>
          <a:xfrm>
            <a:off x="6011863" y="3789363"/>
            <a:ext cx="0" cy="360362"/>
          </a:xfrm>
          <a:prstGeom prst="straightConnector1">
            <a:avLst/>
          </a:prstGeom>
          <a:ln w="31750">
            <a:solidFill>
              <a:srgbClr val="009900"/>
            </a:solidFill>
            <a:tailEnd type="arrow"/>
          </a:ln>
        </p:spPr>
        <p:style>
          <a:lnRef idx="1">
            <a:schemeClr val="dk1"/>
          </a:lnRef>
          <a:fillRef idx="0">
            <a:schemeClr val="dk1"/>
          </a:fillRef>
          <a:effectRef idx="0">
            <a:schemeClr val="dk1"/>
          </a:effectRef>
          <a:fontRef idx="minor">
            <a:schemeClr val="tx1"/>
          </a:fontRef>
        </p:style>
      </p:cxnSp>
      <p:cxnSp>
        <p:nvCxnSpPr>
          <p:cNvPr id="78" name="Connettore 2 77"/>
          <p:cNvCxnSpPr/>
          <p:nvPr/>
        </p:nvCxnSpPr>
        <p:spPr>
          <a:xfrm>
            <a:off x="8604250" y="3790950"/>
            <a:ext cx="0" cy="358775"/>
          </a:xfrm>
          <a:prstGeom prst="straightConnector1">
            <a:avLst/>
          </a:prstGeom>
          <a:ln w="31750">
            <a:solidFill>
              <a:srgbClr val="009900"/>
            </a:solidFill>
            <a:tailEnd type="arrow"/>
          </a:ln>
        </p:spPr>
        <p:style>
          <a:lnRef idx="1">
            <a:schemeClr val="dk1"/>
          </a:lnRef>
          <a:fillRef idx="0">
            <a:schemeClr val="dk1"/>
          </a:fillRef>
          <a:effectRef idx="0">
            <a:schemeClr val="dk1"/>
          </a:effectRef>
          <a:fontRef idx="minor">
            <a:schemeClr val="tx1"/>
          </a:fontRef>
        </p:style>
      </p:cxnSp>
      <p:cxnSp>
        <p:nvCxnSpPr>
          <p:cNvPr id="34" name="Connettore 2 33"/>
          <p:cNvCxnSpPr/>
          <p:nvPr/>
        </p:nvCxnSpPr>
        <p:spPr>
          <a:xfrm>
            <a:off x="7164388" y="3789363"/>
            <a:ext cx="0" cy="358775"/>
          </a:xfrm>
          <a:prstGeom prst="straightConnector1">
            <a:avLst/>
          </a:prstGeom>
          <a:ln w="31750">
            <a:solidFill>
              <a:srgbClr val="009900"/>
            </a:solidFill>
            <a:tailEnd type="arrow"/>
          </a:ln>
        </p:spPr>
        <p:style>
          <a:lnRef idx="1">
            <a:schemeClr val="dk1"/>
          </a:lnRef>
          <a:fillRef idx="0">
            <a:schemeClr val="dk1"/>
          </a:fillRef>
          <a:effectRef idx="0">
            <a:schemeClr val="dk1"/>
          </a:effectRef>
          <a:fontRef idx="minor">
            <a:schemeClr val="tx1"/>
          </a:fontRef>
        </p:style>
      </p:cxnSp>
      <p:sp>
        <p:nvSpPr>
          <p:cNvPr id="17436" name="CasellaDiTesto 49"/>
          <p:cNvSpPr txBox="1">
            <a:spLocks noChangeArrowheads="1"/>
          </p:cNvSpPr>
          <p:nvPr/>
        </p:nvSpPr>
        <p:spPr bwMode="auto">
          <a:xfrm>
            <a:off x="7380288" y="4149725"/>
            <a:ext cx="1657350" cy="522288"/>
          </a:xfrm>
          <a:prstGeom prst="rect">
            <a:avLst/>
          </a:prstGeom>
          <a:noFill/>
          <a:ln w="9525">
            <a:noFill/>
            <a:miter lim="800000"/>
            <a:headEnd/>
            <a:tailEnd/>
          </a:ln>
        </p:spPr>
        <p:txBody>
          <a:bodyPr>
            <a:spAutoFit/>
          </a:bodyPr>
          <a:lstStyle/>
          <a:p>
            <a:pPr algn="ctr"/>
            <a:r>
              <a:rPr lang="it-IT" sz="1400" b="1">
                <a:latin typeface="Calibri" charset="0"/>
              </a:rPr>
              <a:t>Blog e social network</a:t>
            </a:r>
          </a:p>
        </p:txBody>
      </p:sp>
      <p:sp>
        <p:nvSpPr>
          <p:cNvPr id="7" name="Triangolo isoscele 6"/>
          <p:cNvSpPr/>
          <p:nvPr/>
        </p:nvSpPr>
        <p:spPr>
          <a:xfrm>
            <a:off x="539750" y="3573463"/>
            <a:ext cx="8135938" cy="228600"/>
          </a:xfrm>
          <a:prstGeom prst="triangle">
            <a:avLst>
              <a:gd name="adj" fmla="val 50195"/>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7438" name="Segnaposto contenuto 2"/>
          <p:cNvSpPr txBox="1">
            <a:spLocks/>
          </p:cNvSpPr>
          <p:nvPr/>
        </p:nvSpPr>
        <p:spPr bwMode="auto">
          <a:xfrm>
            <a:off x="566738" y="1997075"/>
            <a:ext cx="1997075" cy="720725"/>
          </a:xfrm>
          <a:prstGeom prst="rect">
            <a:avLst/>
          </a:prstGeom>
          <a:noFill/>
          <a:ln w="9525">
            <a:noFill/>
            <a:miter lim="800000"/>
            <a:headEnd/>
            <a:tailEnd/>
          </a:ln>
        </p:spPr>
        <p:txBody>
          <a:bodyPr/>
          <a:lstStyle/>
          <a:p>
            <a:pPr>
              <a:spcBef>
                <a:spcPct val="20000"/>
              </a:spcBef>
              <a:buClr>
                <a:schemeClr val="accent1"/>
              </a:buClr>
              <a:buSzPct val="85000"/>
              <a:buFont typeface="Arial" charset="0"/>
              <a:buNone/>
            </a:pPr>
            <a:endParaRPr lang="it-IT" sz="2900">
              <a:cs typeface="Arial" charset="0"/>
            </a:endParaRPr>
          </a:p>
          <a:p>
            <a:pPr>
              <a:spcBef>
                <a:spcPct val="20000"/>
              </a:spcBef>
              <a:buClr>
                <a:schemeClr val="accent1"/>
              </a:buClr>
              <a:buSzPct val="85000"/>
              <a:buFont typeface="Arial" charset="0"/>
              <a:buNone/>
            </a:pPr>
            <a:endParaRPr lang="it-IT">
              <a:cs typeface="Arial" charset="0"/>
            </a:endParaRPr>
          </a:p>
          <a:p>
            <a:pPr>
              <a:spcBef>
                <a:spcPct val="20000"/>
              </a:spcBef>
              <a:buClr>
                <a:schemeClr val="accent1"/>
              </a:buClr>
              <a:buSzPct val="85000"/>
              <a:buFont typeface="Arial" charset="0"/>
              <a:buNone/>
            </a:pPr>
            <a:endParaRPr lang="it-IT">
              <a:cs typeface="Arial" charset="0"/>
            </a:endParaRPr>
          </a:p>
          <a:p>
            <a:pPr>
              <a:spcBef>
                <a:spcPct val="20000"/>
              </a:spcBef>
              <a:buClr>
                <a:schemeClr val="accent1"/>
              </a:buClr>
              <a:buSzPct val="85000"/>
              <a:buFont typeface="Arial" charset="0"/>
              <a:buNone/>
            </a:pPr>
            <a:endParaRPr lang="it-IT">
              <a:cs typeface="Arial" charset="0"/>
            </a:endParaRPr>
          </a:p>
          <a:p>
            <a:pPr>
              <a:spcBef>
                <a:spcPct val="20000"/>
              </a:spcBef>
              <a:buClr>
                <a:schemeClr val="accent1"/>
              </a:buClr>
              <a:buSzPct val="85000"/>
              <a:buFont typeface="Arial" charset="0"/>
              <a:buNone/>
            </a:pPr>
            <a:r>
              <a:rPr lang="it-IT" b="1">
                <a:cs typeface="Arial" charset="0"/>
              </a:rPr>
              <a:t/>
            </a:r>
            <a:br>
              <a:rPr lang="it-IT" b="1">
                <a:cs typeface="Arial" charset="0"/>
              </a:rPr>
            </a:br>
            <a:endParaRPr lang="it-IT" sz="240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7172" name="CasellaDiTesto 4"/>
          <p:cNvSpPr txBox="1">
            <a:spLocks noChangeArrowheads="1"/>
          </p:cNvSpPr>
          <p:nvPr/>
        </p:nvSpPr>
        <p:spPr bwMode="auto">
          <a:xfrm>
            <a:off x="250825" y="5949950"/>
            <a:ext cx="5653088" cy="460375"/>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defRPr/>
            </a:pPr>
            <a:r>
              <a:rPr lang="it-IT" altLang="it-IT" dirty="0" smtClean="0">
                <a:latin typeface="+mj-lt"/>
                <a:ea typeface="+mn-ea"/>
                <a:cs typeface="Arial" charset="0"/>
              </a:rPr>
              <a:t>La prevenzione per San Patrignano</a:t>
            </a:r>
          </a:p>
        </p:txBody>
      </p:sp>
      <p:sp>
        <p:nvSpPr>
          <p:cNvPr id="18436" name="Rettangolo 3"/>
          <p:cNvSpPr>
            <a:spLocks noChangeArrowheads="1"/>
          </p:cNvSpPr>
          <p:nvPr/>
        </p:nvSpPr>
        <p:spPr bwMode="auto">
          <a:xfrm>
            <a:off x="1258888" y="620713"/>
            <a:ext cx="6842125" cy="4800600"/>
          </a:xfrm>
          <a:prstGeom prst="rect">
            <a:avLst/>
          </a:prstGeom>
          <a:noFill/>
          <a:ln w="9525">
            <a:noFill/>
            <a:miter lim="800000"/>
            <a:headEnd/>
            <a:tailEnd/>
          </a:ln>
        </p:spPr>
        <p:txBody>
          <a:bodyPr>
            <a:spAutoFit/>
          </a:bodyPr>
          <a:lstStyle/>
          <a:p>
            <a:pPr algn="ctr"/>
            <a:r>
              <a:rPr lang="it-IT" b="1">
                <a:latin typeface="Times New Roman" charset="0"/>
              </a:rPr>
              <a:t>Nell’anno scolastico 2017/2018  sono stati raggiunti dal progetto WeFree 46.000 studenti di tutta Italia.</a:t>
            </a:r>
          </a:p>
          <a:p>
            <a:endParaRPr lang="it-IT">
              <a:latin typeface="Times New Roman" charset="0"/>
            </a:endParaRPr>
          </a:p>
          <a:p>
            <a:r>
              <a:rPr lang="it-IT">
                <a:latin typeface="Symbol" charset="2"/>
              </a:rPr>
              <a:t>·</a:t>
            </a:r>
            <a:r>
              <a:rPr lang="it-IT" sz="800">
                <a:latin typeface="Times New Roman" charset="0"/>
              </a:rPr>
              <a:t>         </a:t>
            </a:r>
            <a:r>
              <a:rPr lang="it-IT" b="1">
                <a:latin typeface="Times New Roman" charset="0"/>
              </a:rPr>
              <a:t>N. 29</a:t>
            </a:r>
            <a:r>
              <a:rPr lang="it-IT">
                <a:latin typeface="Times New Roman" charset="0"/>
              </a:rPr>
              <a:t> spettacoli / </a:t>
            </a:r>
            <a:r>
              <a:rPr lang="it-IT" b="1">
                <a:latin typeface="Times New Roman" charset="0"/>
              </a:rPr>
              <a:t>N. 14.000</a:t>
            </a:r>
            <a:r>
              <a:rPr lang="it-IT">
                <a:latin typeface="Times New Roman" charset="0"/>
              </a:rPr>
              <a:t> studenti coinvolti negli spettacoli</a:t>
            </a:r>
          </a:p>
          <a:p>
            <a:endParaRPr lang="it-IT">
              <a:latin typeface="Times New Roman" charset="0"/>
            </a:endParaRPr>
          </a:p>
          <a:p>
            <a:r>
              <a:rPr lang="it-IT">
                <a:latin typeface="Symbol" charset="2"/>
              </a:rPr>
              <a:t>·</a:t>
            </a:r>
            <a:r>
              <a:rPr lang="it-IT" sz="800">
                <a:latin typeface="Times New Roman" charset="0"/>
              </a:rPr>
              <a:t>        </a:t>
            </a:r>
            <a:r>
              <a:rPr lang="it-IT" sz="800" b="1">
                <a:latin typeface="Times New Roman" charset="0"/>
              </a:rPr>
              <a:t> </a:t>
            </a:r>
            <a:r>
              <a:rPr lang="it-IT" b="1">
                <a:latin typeface="Times New Roman" charset="0"/>
              </a:rPr>
              <a:t>N. 40</a:t>
            </a:r>
            <a:r>
              <a:rPr lang="it-IT">
                <a:latin typeface="Times New Roman" charset="0"/>
              </a:rPr>
              <a:t> dibattiti / </a:t>
            </a:r>
            <a:r>
              <a:rPr lang="it-IT" b="1">
                <a:latin typeface="Times New Roman" charset="0"/>
              </a:rPr>
              <a:t>N. 11.000</a:t>
            </a:r>
            <a:r>
              <a:rPr lang="it-IT">
                <a:latin typeface="Times New Roman" charset="0"/>
              </a:rPr>
              <a:t> studenti coinvolti nei dibattiti</a:t>
            </a:r>
          </a:p>
          <a:p>
            <a:endParaRPr lang="it-IT">
              <a:latin typeface="Times New Roman" charset="0"/>
            </a:endParaRPr>
          </a:p>
          <a:p>
            <a:r>
              <a:rPr lang="it-IT">
                <a:latin typeface="Symbol" charset="2"/>
              </a:rPr>
              <a:t>·</a:t>
            </a:r>
            <a:r>
              <a:rPr lang="it-IT" sz="800">
                <a:latin typeface="Times New Roman" charset="0"/>
              </a:rPr>
              <a:t>         </a:t>
            </a:r>
            <a:r>
              <a:rPr lang="it-IT" b="1">
                <a:latin typeface="Times New Roman" charset="0"/>
              </a:rPr>
              <a:t>N. 13</a:t>
            </a:r>
            <a:r>
              <a:rPr lang="it-IT">
                <a:latin typeface="Times New Roman" charset="0"/>
              </a:rPr>
              <a:t> workshops /</a:t>
            </a:r>
            <a:r>
              <a:rPr lang="it-IT" b="1">
                <a:latin typeface="Times New Roman" charset="0"/>
              </a:rPr>
              <a:t> N. 1300</a:t>
            </a:r>
            <a:r>
              <a:rPr lang="it-IT">
                <a:latin typeface="Times New Roman" charset="0"/>
              </a:rPr>
              <a:t> studenti coinvolti nei workshops</a:t>
            </a:r>
          </a:p>
          <a:p>
            <a:endParaRPr lang="it-IT">
              <a:latin typeface="Times New Roman" charset="0"/>
            </a:endParaRPr>
          </a:p>
          <a:p>
            <a:r>
              <a:rPr lang="it-IT">
                <a:latin typeface="Symbol" charset="2"/>
              </a:rPr>
              <a:t>·</a:t>
            </a:r>
            <a:r>
              <a:rPr lang="it-IT" sz="800">
                <a:latin typeface="Times New Roman" charset="0"/>
              </a:rPr>
              <a:t>         </a:t>
            </a:r>
            <a:r>
              <a:rPr lang="it-IT" b="1">
                <a:latin typeface="Times New Roman" charset="0"/>
              </a:rPr>
              <a:t>15.600 </a:t>
            </a:r>
            <a:r>
              <a:rPr lang="it-IT">
                <a:latin typeface="Times New Roman" charset="0"/>
              </a:rPr>
              <a:t>studenti provenienti da tutta Italia in visita a San Patrignano</a:t>
            </a:r>
          </a:p>
          <a:p>
            <a:endParaRPr lang="it-IT">
              <a:latin typeface="Times New Roman" charset="0"/>
            </a:endParaRPr>
          </a:p>
          <a:p>
            <a:pPr>
              <a:buFont typeface="Arial" charset="0"/>
              <a:buNone/>
            </a:pPr>
            <a:r>
              <a:rPr lang="it-IT">
                <a:latin typeface="Symbol" charset="2"/>
              </a:rPr>
              <a:t>·</a:t>
            </a:r>
            <a:r>
              <a:rPr lang="it-IT" sz="800">
                <a:latin typeface="Times New Roman" charset="0"/>
              </a:rPr>
              <a:t>         </a:t>
            </a:r>
            <a:r>
              <a:rPr lang="it-IT" b="1">
                <a:latin typeface="Times New Roman" charset="0"/>
              </a:rPr>
              <a:t>N. 4 Scuola Day a Sanpa / N. 1000  </a:t>
            </a:r>
            <a:r>
              <a:rPr lang="it-IT">
                <a:latin typeface="Times New Roman" charset="0"/>
              </a:rPr>
              <a:t>studenti incontrati</a:t>
            </a:r>
          </a:p>
          <a:p>
            <a:endParaRPr lang="it-IT">
              <a:latin typeface="Times New Roman" charset="0"/>
            </a:endParaRPr>
          </a:p>
          <a:p>
            <a:r>
              <a:rPr lang="it-IT">
                <a:latin typeface="Symbol" charset="2"/>
              </a:rPr>
              <a:t>·</a:t>
            </a:r>
            <a:r>
              <a:rPr lang="it-IT" sz="800">
                <a:latin typeface="Times New Roman" charset="0"/>
              </a:rPr>
              <a:t>        </a:t>
            </a:r>
            <a:r>
              <a:rPr lang="it-IT">
                <a:latin typeface="Times New Roman" charset="0"/>
              </a:rPr>
              <a:t>Oltre </a:t>
            </a:r>
            <a:r>
              <a:rPr lang="it-IT" b="1">
                <a:latin typeface="Times New Roman" charset="0"/>
              </a:rPr>
              <a:t>500</a:t>
            </a:r>
            <a:r>
              <a:rPr lang="it-IT">
                <a:latin typeface="Times New Roman" charset="0"/>
              </a:rPr>
              <a:t> studenti del territorio coinvolti nella Pet Therapy</a:t>
            </a:r>
          </a:p>
          <a:p>
            <a:endParaRPr lang="it-IT">
              <a:latin typeface="Times New Roman" charset="0"/>
            </a:endParaRPr>
          </a:p>
          <a:p>
            <a:r>
              <a:rPr lang="it-IT">
                <a:latin typeface="Symbol" charset="2"/>
              </a:rPr>
              <a:t>·</a:t>
            </a:r>
            <a:r>
              <a:rPr lang="it-IT" sz="800">
                <a:latin typeface="Times New Roman" charset="0"/>
              </a:rPr>
              <a:t>         </a:t>
            </a:r>
            <a:r>
              <a:rPr lang="it-IT" b="1">
                <a:latin typeface="Times New Roman" charset="0"/>
              </a:rPr>
              <a:t>N. 2500 </a:t>
            </a:r>
            <a:r>
              <a:rPr lang="it-IT">
                <a:latin typeface="Times New Roman" charset="0"/>
              </a:rPr>
              <a:t>studenti che hanno partecipato al WeFree Days 2018</a:t>
            </a:r>
          </a:p>
          <a:p>
            <a:endParaRPr lang="it-IT">
              <a:latin typeface="Times New Roman"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egnaposto contenuto 2"/>
          <p:cNvSpPr>
            <a:spLocks noGrp="1"/>
          </p:cNvSpPr>
          <p:nvPr>
            <p:ph idx="1"/>
          </p:nvPr>
        </p:nvSpPr>
        <p:spPr>
          <a:xfrm>
            <a:off x="457200" y="620713"/>
            <a:ext cx="8229600" cy="5472112"/>
          </a:xfrm>
        </p:spPr>
        <p:txBody>
          <a:bodyPr/>
          <a:lstStyle/>
          <a:p>
            <a:pPr marL="0" indent="0" algn="just" eaLnBrk="1" hangingPunct="1">
              <a:lnSpc>
                <a:spcPct val="80000"/>
              </a:lnSpc>
              <a:buFont typeface="Arial" charset="0"/>
              <a:buNone/>
            </a:pPr>
            <a:endParaRPr lang="it-IT" sz="1400" smtClean="0">
              <a:solidFill>
                <a:schemeClr val="tx2"/>
              </a:solidFill>
              <a:ea typeface="ＭＳ Ｐゴシック" charset="-128"/>
            </a:endParaRPr>
          </a:p>
          <a:p>
            <a:pPr marL="0" indent="0" algn="just" eaLnBrk="1" hangingPunct="1">
              <a:lnSpc>
                <a:spcPct val="80000"/>
              </a:lnSpc>
              <a:buFont typeface="Arial" charset="0"/>
              <a:buNone/>
            </a:pPr>
            <a:r>
              <a:rPr lang="it-IT" sz="1400" smtClean="0">
                <a:solidFill>
                  <a:schemeClr val="tx2"/>
                </a:solidFill>
                <a:ea typeface="ＭＳ Ｐゴシック" charset="-128"/>
              </a:rPr>
              <a:t>Il progetto WeFree, ideato e realizzato dalla Comunità di San Patrignano, si sviluppa su diverse attività rivolte alle Scuole Superiori di I° e II° di tutto il territorio nazionale.</a:t>
            </a:r>
          </a:p>
          <a:p>
            <a:pPr marL="0" indent="0" algn="just" eaLnBrk="1" hangingPunct="1">
              <a:lnSpc>
                <a:spcPct val="80000"/>
              </a:lnSpc>
              <a:buFont typeface="Arial" charset="0"/>
              <a:buNone/>
            </a:pPr>
            <a:endParaRPr lang="it-IT" sz="1400" smtClean="0">
              <a:solidFill>
                <a:schemeClr val="tx2"/>
              </a:solidFill>
              <a:ea typeface="ＭＳ Ｐゴシック" charset="-128"/>
            </a:endParaRPr>
          </a:p>
          <a:p>
            <a:pPr marL="0" indent="0" algn="just" eaLnBrk="1" hangingPunct="1">
              <a:lnSpc>
                <a:spcPct val="80000"/>
              </a:lnSpc>
              <a:buFont typeface="Arial" charset="0"/>
              <a:buNone/>
            </a:pPr>
            <a:r>
              <a:rPr lang="it-IT" sz="1400" smtClean="0">
                <a:solidFill>
                  <a:schemeClr val="tx2"/>
                </a:solidFill>
                <a:ea typeface="ＭＳ Ｐゴシック" charset="-128"/>
              </a:rPr>
              <a:t>Spettacoli e format teatrali di prevenzione, incontri-dibattiti nelle scuole, workshop interattivi proposti nelle scuole ma offerti a studenti docenti e genitori, le visite degli studenti in Comunità sono l’asse portante del progetto che dal 2005 ad oggi ha raggiunto circa 300mila ragazzi dai 13 ai 19 anni di tutta Italia e coinvolgendo oltre 1500 scuole del territorio nazionale.</a:t>
            </a:r>
          </a:p>
          <a:p>
            <a:pPr marL="0" indent="0" algn="just" eaLnBrk="1" hangingPunct="1">
              <a:lnSpc>
                <a:spcPct val="80000"/>
              </a:lnSpc>
              <a:buFont typeface="Arial" charset="0"/>
              <a:buNone/>
            </a:pPr>
            <a:endParaRPr lang="it-IT" sz="1400" smtClean="0">
              <a:solidFill>
                <a:schemeClr val="tx2"/>
              </a:solidFill>
              <a:ea typeface="ＭＳ Ｐゴシック" charset="-128"/>
            </a:endParaRPr>
          </a:p>
          <a:p>
            <a:pPr marL="0" indent="0" algn="just" eaLnBrk="1" hangingPunct="1">
              <a:lnSpc>
                <a:spcPct val="80000"/>
              </a:lnSpc>
              <a:buFont typeface="Arial" charset="0"/>
              <a:buNone/>
            </a:pPr>
            <a:r>
              <a:rPr lang="it-IT" sz="1400" smtClean="0">
                <a:solidFill>
                  <a:schemeClr val="tx2"/>
                </a:solidFill>
                <a:ea typeface="ＭＳ Ｐゴシック" charset="-128"/>
              </a:rPr>
              <a:t>Ad arricchire la proposta, una rete di associazioni di volontariato connesse alla comunità le quali, oltre ad essere attive nelle organizzazioni delle attività di prevenzione sui diversi territori di appartenenza, diventano un punto di riferimento per chi avesse bisogno di aiuto.</a:t>
            </a:r>
          </a:p>
          <a:p>
            <a:pPr marL="0" indent="0" algn="just" eaLnBrk="1" hangingPunct="1">
              <a:lnSpc>
                <a:spcPct val="80000"/>
              </a:lnSpc>
              <a:buFont typeface="Arial" charset="0"/>
              <a:buNone/>
            </a:pPr>
            <a:endParaRPr lang="it-IT" sz="1400" smtClean="0">
              <a:solidFill>
                <a:schemeClr val="tx2"/>
              </a:solidFill>
              <a:ea typeface="ＭＳ Ｐゴシック" charset="-128"/>
            </a:endParaRPr>
          </a:p>
          <a:p>
            <a:pPr marL="0" indent="0" algn="just" eaLnBrk="1" hangingPunct="1">
              <a:lnSpc>
                <a:spcPct val="80000"/>
              </a:lnSpc>
              <a:buFont typeface="Arial" charset="0"/>
              <a:buNone/>
            </a:pPr>
            <a:endParaRPr lang="it-IT" sz="1400" smtClean="0">
              <a:solidFill>
                <a:schemeClr val="tx2"/>
              </a:solidFill>
              <a:ea typeface="ＭＳ Ｐゴシック" charset="-128"/>
            </a:endParaRPr>
          </a:p>
          <a:p>
            <a:pPr marL="0" indent="0" eaLnBrk="1" hangingPunct="1">
              <a:lnSpc>
                <a:spcPct val="80000"/>
              </a:lnSpc>
              <a:buFont typeface="Arial" charset="0"/>
              <a:buNone/>
            </a:pPr>
            <a:r>
              <a:rPr lang="it-IT" sz="1400" smtClean="0">
                <a:solidFill>
                  <a:schemeClr val="tx2"/>
                </a:solidFill>
                <a:ea typeface="ＭＳ Ｐゴシック" charset="-128"/>
              </a:rPr>
              <a:t>Il progetto WeFree nel corso degli anni ha avuto il </a:t>
            </a:r>
          </a:p>
          <a:p>
            <a:pPr marL="0" indent="0" eaLnBrk="1" hangingPunct="1">
              <a:lnSpc>
                <a:spcPct val="80000"/>
              </a:lnSpc>
              <a:buFont typeface="Arial" charset="0"/>
              <a:buNone/>
            </a:pPr>
            <a:r>
              <a:rPr lang="it-IT" sz="1400" smtClean="0">
                <a:solidFill>
                  <a:schemeClr val="tx2"/>
                </a:solidFill>
                <a:ea typeface="ＭＳ Ｐゴシック" charset="-128"/>
              </a:rPr>
              <a:t>sostegno del Dipartimento delle Politiche Antidroga, </a:t>
            </a:r>
          </a:p>
          <a:p>
            <a:pPr marL="0" indent="0" eaLnBrk="1" hangingPunct="1">
              <a:lnSpc>
                <a:spcPct val="80000"/>
              </a:lnSpc>
              <a:buFont typeface="Arial" charset="0"/>
              <a:buNone/>
            </a:pPr>
            <a:r>
              <a:rPr lang="it-IT" sz="1400" smtClean="0">
                <a:solidFill>
                  <a:schemeClr val="tx2"/>
                </a:solidFill>
                <a:ea typeface="ＭＳ Ｐゴシック" charset="-128"/>
              </a:rPr>
              <a:t>del MIUR, della Presidenza del Consiglio, </a:t>
            </a:r>
          </a:p>
          <a:p>
            <a:pPr marL="0" indent="0" eaLnBrk="1" hangingPunct="1">
              <a:lnSpc>
                <a:spcPct val="80000"/>
              </a:lnSpc>
              <a:buFont typeface="Arial" charset="0"/>
              <a:buNone/>
            </a:pPr>
            <a:r>
              <a:rPr lang="it-IT" sz="1400" smtClean="0">
                <a:solidFill>
                  <a:schemeClr val="tx2"/>
                </a:solidFill>
                <a:ea typeface="ＭＳ Ｐゴシック" charset="-128"/>
              </a:rPr>
              <a:t>del Dipartimento per le Pari Opportunità oltre che la </a:t>
            </a:r>
          </a:p>
          <a:p>
            <a:pPr marL="0" indent="0" eaLnBrk="1" hangingPunct="1">
              <a:lnSpc>
                <a:spcPct val="80000"/>
              </a:lnSpc>
              <a:buFont typeface="Arial" charset="0"/>
              <a:buNone/>
            </a:pPr>
            <a:r>
              <a:rPr lang="it-IT" sz="1400" smtClean="0">
                <a:solidFill>
                  <a:schemeClr val="tx2"/>
                </a:solidFill>
                <a:ea typeface="ＭＳ Ｐゴシック" charset="-128"/>
              </a:rPr>
              <a:t>collaborazione dei singoli USR e i Patrocini di diverse </a:t>
            </a:r>
          </a:p>
          <a:p>
            <a:pPr marL="0" indent="0" eaLnBrk="1" hangingPunct="1">
              <a:lnSpc>
                <a:spcPct val="80000"/>
              </a:lnSpc>
              <a:buFont typeface="Arial" charset="0"/>
              <a:buNone/>
            </a:pPr>
            <a:r>
              <a:rPr lang="it-IT" sz="1400" smtClean="0">
                <a:solidFill>
                  <a:schemeClr val="tx2"/>
                </a:solidFill>
                <a:ea typeface="ＭＳ Ｐゴシック" charset="-128"/>
              </a:rPr>
              <a:t>Istituzioni locali. Dal 2018 è partito un progetto pilota di </a:t>
            </a:r>
          </a:p>
          <a:p>
            <a:pPr marL="0" indent="0" eaLnBrk="1" hangingPunct="1">
              <a:lnSpc>
                <a:spcPct val="80000"/>
              </a:lnSpc>
              <a:buFont typeface="Arial" charset="0"/>
              <a:buNone/>
            </a:pPr>
            <a:r>
              <a:rPr lang="it-IT" sz="1400" smtClean="0">
                <a:solidFill>
                  <a:schemeClr val="tx2"/>
                </a:solidFill>
                <a:ea typeface="ＭＳ Ｐゴシック" charset="-128"/>
              </a:rPr>
              <a:t>alternanza scuola/lavoro sostenuto da UnionCamere e </a:t>
            </a:r>
          </a:p>
          <a:p>
            <a:pPr marL="0" indent="0" eaLnBrk="1" hangingPunct="1">
              <a:lnSpc>
                <a:spcPct val="80000"/>
              </a:lnSpc>
              <a:buFont typeface="Arial" charset="0"/>
              <a:buNone/>
            </a:pPr>
            <a:r>
              <a:rPr lang="it-IT" sz="1400" smtClean="0">
                <a:solidFill>
                  <a:schemeClr val="tx2"/>
                </a:solidFill>
                <a:ea typeface="ＭＳ Ｐゴシック" charset="-128"/>
              </a:rPr>
              <a:t>dall’Ufficio Scolastico Regionale dell’Emilia Romagna </a:t>
            </a:r>
          </a:p>
          <a:p>
            <a:pPr marL="0" indent="0" eaLnBrk="1" hangingPunct="1">
              <a:lnSpc>
                <a:spcPct val="80000"/>
              </a:lnSpc>
              <a:buFont typeface="Arial" charset="0"/>
              <a:buNone/>
            </a:pPr>
            <a:r>
              <a:rPr lang="it-IT" sz="1400" smtClean="0">
                <a:solidFill>
                  <a:schemeClr val="tx2"/>
                </a:solidFill>
                <a:ea typeface="ＭＳ Ｐゴシック" charset="-128"/>
              </a:rPr>
              <a:t>che ha coinvolto 3 province. Per il 2019 si estenderà a </a:t>
            </a:r>
          </a:p>
          <a:p>
            <a:pPr marL="0" indent="0" eaLnBrk="1" hangingPunct="1">
              <a:lnSpc>
                <a:spcPct val="80000"/>
              </a:lnSpc>
              <a:buFont typeface="Arial" charset="0"/>
              <a:buNone/>
            </a:pPr>
            <a:r>
              <a:rPr lang="it-IT" sz="1400" smtClean="0">
                <a:solidFill>
                  <a:schemeClr val="tx2"/>
                </a:solidFill>
                <a:ea typeface="ＭＳ Ｐゴシック" charset="-128"/>
              </a:rPr>
              <a:t>8 province della regione.				</a:t>
            </a:r>
            <a:r>
              <a:rPr lang="it-IT" sz="1600" smtClean="0">
                <a:solidFill>
                  <a:schemeClr val="tx2"/>
                </a:solidFill>
                <a:ea typeface="ＭＳ Ｐゴシック" charset="-128"/>
              </a:rPr>
              <a:t>		</a:t>
            </a:r>
          </a:p>
        </p:txBody>
      </p:sp>
      <p:pic>
        <p:nvPicPr>
          <p:cNvPr id="19459" name="Immagine 4" descr="piede.jpg"/>
          <p:cNvPicPr>
            <a:picLocks noChangeAspect="1"/>
          </p:cNvPicPr>
          <p:nvPr/>
        </p:nvPicPr>
        <p:blipFill>
          <a:blip r:embed="rId3"/>
          <a:srcRect/>
          <a:stretch>
            <a:fillRect/>
          </a:stretch>
        </p:blipFill>
        <p:spPr bwMode="auto">
          <a:xfrm>
            <a:off x="0" y="5729288"/>
            <a:ext cx="9144000" cy="1128712"/>
          </a:xfrm>
          <a:prstGeom prst="rect">
            <a:avLst/>
          </a:prstGeom>
          <a:noFill/>
          <a:ln w="9525">
            <a:noFill/>
            <a:miter lim="800000"/>
            <a:headEnd/>
            <a:tailEnd/>
          </a:ln>
        </p:spPr>
      </p:pic>
      <p:sp>
        <p:nvSpPr>
          <p:cNvPr id="8196" name="CasellaDiTesto 4"/>
          <p:cNvSpPr txBox="1">
            <a:spLocks noChangeArrowheads="1"/>
          </p:cNvSpPr>
          <p:nvPr/>
        </p:nvSpPr>
        <p:spPr bwMode="auto">
          <a:xfrm>
            <a:off x="250825" y="5949950"/>
            <a:ext cx="5653088" cy="460375"/>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defRPr/>
            </a:pPr>
            <a:r>
              <a:rPr lang="it-IT" altLang="it-IT" dirty="0" smtClean="0">
                <a:latin typeface="+mj-lt"/>
                <a:ea typeface="+mn-ea"/>
                <a:cs typeface="Arial" charset="0"/>
              </a:rPr>
              <a:t>Il progetto in breve</a:t>
            </a:r>
          </a:p>
        </p:txBody>
      </p:sp>
      <p:pic>
        <p:nvPicPr>
          <p:cNvPr id="19461" name="Immagine 1" descr="Senza titolo copia.jpg"/>
          <p:cNvPicPr>
            <a:picLocks noChangeAspect="1"/>
          </p:cNvPicPr>
          <p:nvPr/>
        </p:nvPicPr>
        <p:blipFill>
          <a:blip r:embed="rId4"/>
          <a:srcRect/>
          <a:stretch>
            <a:fillRect/>
          </a:stretch>
        </p:blipFill>
        <p:spPr bwMode="auto">
          <a:xfrm>
            <a:off x="5815013" y="3500438"/>
            <a:ext cx="3294062" cy="1979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813"/>
            <a:ext cx="8229600" cy="990600"/>
          </a:xfrm>
        </p:spPr>
        <p:txBody>
          <a:bodyPr/>
          <a:lstStyle/>
          <a:p>
            <a:pPr algn="ctr" eaLnBrk="1" hangingPunct="1"/>
            <a:r>
              <a:rPr lang="it-IT" sz="3600" smtClean="0">
                <a:ea typeface="ＭＳ Ｐゴシック" charset="-128"/>
              </a:rPr>
              <a:t>Spettacoli teatrali di prevenzione</a:t>
            </a:r>
          </a:p>
        </p:txBody>
      </p:sp>
      <p:pic>
        <p:nvPicPr>
          <p:cNvPr id="21507"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0375"/>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defRPr/>
            </a:pPr>
            <a:r>
              <a:rPr lang="it-IT" altLang="it-IT" dirty="0" smtClean="0">
                <a:latin typeface="+mn-lt"/>
                <a:ea typeface="+mn-ea"/>
                <a:cs typeface="Arial" charset="0"/>
              </a:rPr>
              <a:t>Spettacoli e format teatrali di prevenzione</a:t>
            </a:r>
          </a:p>
        </p:txBody>
      </p:sp>
      <p:sp>
        <p:nvSpPr>
          <p:cNvPr id="21509" name="Segnaposto contenuto 2"/>
          <p:cNvSpPr>
            <a:spLocks noGrp="1"/>
          </p:cNvSpPr>
          <p:nvPr>
            <p:ph sz="half" idx="1"/>
          </p:nvPr>
        </p:nvSpPr>
        <p:spPr>
          <a:xfrm>
            <a:off x="273050" y="1684338"/>
            <a:ext cx="4978400" cy="3832225"/>
          </a:xfrm>
        </p:spPr>
        <p:txBody>
          <a:bodyPr/>
          <a:lstStyle/>
          <a:p>
            <a:pPr marL="0" indent="0">
              <a:buFont typeface="Arial" charset="0"/>
              <a:buNone/>
            </a:pPr>
            <a:r>
              <a:rPr lang="it-IT" altLang="ja-JP" sz="1200" smtClean="0">
                <a:solidFill>
                  <a:schemeClr val="tx2"/>
                </a:solidFill>
                <a:ea typeface="ＭＳ Ｐゴシック" charset="-128"/>
              </a:rPr>
              <a:t>«</a:t>
            </a:r>
            <a:r>
              <a:rPr lang="it-IT" altLang="ja-JP" sz="1200" b="1" smtClean="0">
                <a:solidFill>
                  <a:schemeClr val="tx2"/>
                </a:solidFill>
                <a:ea typeface="ＭＳ Ｐゴシック" charset="-128"/>
              </a:rPr>
              <a:t>RagazziPermale</a:t>
            </a:r>
            <a:r>
              <a:rPr lang="it-IT" altLang="ja-JP" sz="1200" smtClean="0">
                <a:solidFill>
                  <a:schemeClr val="tx2"/>
                </a:solidFill>
                <a:ea typeface="ＭＳ Ｐゴシック" charset="-128"/>
              </a:rPr>
              <a:t>», «</a:t>
            </a:r>
            <a:r>
              <a:rPr lang="it-IT" altLang="ja-JP" sz="1200" b="1" smtClean="0">
                <a:solidFill>
                  <a:schemeClr val="tx2"/>
                </a:solidFill>
                <a:ea typeface="ＭＳ Ｐゴシック" charset="-128"/>
              </a:rPr>
              <a:t>Lo specchio. Frammenti di una favol@acida</a:t>
            </a:r>
            <a:r>
              <a:rPr lang="it-IT" altLang="ja-JP" sz="1200" smtClean="0">
                <a:solidFill>
                  <a:schemeClr val="tx2"/>
                </a:solidFill>
                <a:ea typeface="ＭＳ Ｐゴシック" charset="-128"/>
              </a:rPr>
              <a:t>» e «</a:t>
            </a:r>
            <a:r>
              <a:rPr lang="it-IT" altLang="ja-JP" sz="1200" b="1" smtClean="0">
                <a:solidFill>
                  <a:schemeClr val="tx2"/>
                </a:solidFill>
                <a:ea typeface="ＭＳ Ｐゴシック" charset="-128"/>
              </a:rPr>
              <a:t>#ognigiorno</a:t>
            </a:r>
            <a:r>
              <a:rPr lang="it-IT" altLang="ja-JP" sz="1200" smtClean="0">
                <a:solidFill>
                  <a:schemeClr val="tx2"/>
                </a:solidFill>
                <a:ea typeface="ＭＳ Ｐゴシック" charset="-128"/>
              </a:rPr>
              <a:t>» sono gli spettacoli e format itineranti targati WeFree, che la comunità porta in giro nei teatri di tutta Italia dal 2003.</a:t>
            </a:r>
            <a:r>
              <a:rPr lang="it-IT" sz="1200" smtClean="0">
                <a:solidFill>
                  <a:schemeClr val="tx2"/>
                </a:solidFill>
                <a:ea typeface="ＭＳ Ｐゴシック" charset="-128"/>
              </a:rPr>
              <a:t> Gli spettacoli intendono fornire spunti di riflessione e di approfondimento sul </a:t>
            </a:r>
            <a:r>
              <a:rPr lang="it-IT" sz="1200" b="1" smtClean="0">
                <a:solidFill>
                  <a:schemeClr val="tx2"/>
                </a:solidFill>
                <a:ea typeface="ＭＳ Ｐゴシック" charset="-128"/>
              </a:rPr>
              <a:t>tema della droga</a:t>
            </a:r>
            <a:r>
              <a:rPr lang="it-IT" sz="1200" smtClean="0">
                <a:solidFill>
                  <a:schemeClr val="tx2"/>
                </a:solidFill>
                <a:ea typeface="ＭＳ Ｐゴシック" charset="-128"/>
              </a:rPr>
              <a:t>, spaziando anche su tematiche come la </a:t>
            </a:r>
            <a:r>
              <a:rPr lang="it-IT" sz="1200" b="1" smtClean="0">
                <a:solidFill>
                  <a:schemeClr val="tx2"/>
                </a:solidFill>
                <a:ea typeface="ＭＳ Ｐゴシック" charset="-128"/>
              </a:rPr>
              <a:t>sicurezza stradale</a:t>
            </a:r>
            <a:r>
              <a:rPr lang="it-IT" sz="1200" smtClean="0">
                <a:solidFill>
                  <a:schemeClr val="tx2"/>
                </a:solidFill>
                <a:ea typeface="ＭＳ Ｐゴシック" charset="-128"/>
              </a:rPr>
              <a:t>, il </a:t>
            </a:r>
            <a:r>
              <a:rPr lang="it-IT" sz="1200" b="1" smtClean="0">
                <a:solidFill>
                  <a:schemeClr val="tx2"/>
                </a:solidFill>
                <a:ea typeface="ＭＳ Ｐゴシック" charset="-128"/>
              </a:rPr>
              <a:t>bullismo</a:t>
            </a:r>
            <a:r>
              <a:rPr lang="it-IT" sz="1200" smtClean="0">
                <a:solidFill>
                  <a:schemeClr val="tx2"/>
                </a:solidFill>
                <a:ea typeface="ＭＳ Ｐゴシック" charset="-128"/>
              </a:rPr>
              <a:t>, il </a:t>
            </a:r>
            <a:r>
              <a:rPr lang="it-IT" sz="1200" b="1" smtClean="0">
                <a:solidFill>
                  <a:schemeClr val="tx2"/>
                </a:solidFill>
                <a:ea typeface="ＭＳ Ｐゴシック" charset="-128"/>
              </a:rPr>
              <a:t>disagio giovanile e le relazioni familiari</a:t>
            </a:r>
            <a:r>
              <a:rPr lang="it-IT" sz="1200" smtClean="0">
                <a:solidFill>
                  <a:schemeClr val="tx2"/>
                </a:solidFill>
                <a:ea typeface="ＭＳ Ｐゴシック" charset="-128"/>
              </a:rPr>
              <a:t>. Le iniziative sono costruite seguendo una logica di comunicazione “peer to peer” dove il fulcro fondamentale sono i testimonial, ragazzi della Comunità al termine del programma di recupero o già pienamente reinseriti, che si aprono raccontandosi al pubblico. L’obiettivo è quello di riuscire a scalfire, nei giovani del pubblico, quel senso di onnipotenza che spesso rende tutto lecito, offrendo loro strumenti di consapevolezza dei pericoli connessi all’uso di droghe e all’abuso di alcol e di come le scelte che fanno sin da giovani possono tracciare la loro vita.</a:t>
            </a:r>
          </a:p>
          <a:p>
            <a:pPr marL="0" indent="0">
              <a:buFont typeface="Arial" charset="0"/>
              <a:buNone/>
            </a:pPr>
            <a:r>
              <a:rPr lang="it-IT" sz="1200" smtClean="0">
                <a:solidFill>
                  <a:schemeClr val="tx2"/>
                </a:solidFill>
                <a:ea typeface="ＭＳ Ｐゴシック" charset="-128"/>
              </a:rPr>
              <a:t>Non eroi, ma persone che dai propri errori sono riuscito, facendosi aiutare, a dare una nuova e positiva direzione alla loro vita.</a:t>
            </a:r>
          </a:p>
        </p:txBody>
      </p:sp>
      <p:pic>
        <p:nvPicPr>
          <p:cNvPr id="9" name="Immagine 8"/>
          <p:cNvPicPr>
            <a:picLocks noChangeAspect="1"/>
          </p:cNvPicPr>
          <p:nvPr/>
        </p:nvPicPr>
        <p:blipFill>
          <a:blip r:embed="rId3" cstate="email">
            <a:extLst>
              <a:ext uri="{28A0092B-C50C-407E-A947-70E740481C1C}"/>
            </a:extLst>
          </a:blip>
          <a:stretch>
            <a:fillRect/>
          </a:stretch>
        </p:blipFill>
        <p:spPr>
          <a:xfrm>
            <a:off x="5508104" y="3501008"/>
            <a:ext cx="3170317" cy="21121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224" name="Picture 8" descr="C:\Users\prussi\Desktop\wefree 2016-2017\Elisabeth\Lo Specchio Ferrara\11112016-IM5D1830.jpg"/>
          <p:cNvPicPr>
            <a:picLocks noGrp="1" noChangeAspect="1" noChangeArrowheads="1"/>
          </p:cNvPicPr>
          <p:nvPr>
            <p:ph sz="half" idx="2"/>
          </p:nvPr>
        </p:nvPicPr>
        <p:blipFill>
          <a:blip r:embed="rId4" cstate="print">
            <a:extLst>
              <a:ext uri="{28A0092B-C50C-407E-A947-70E740481C1C}"/>
            </a:extLst>
          </a:blip>
          <a:srcRect/>
          <a:stretch>
            <a:fillRect/>
          </a:stretch>
        </p:blipFill>
        <p:spPr>
          <a:xfrm>
            <a:off x="5490305" y="1484784"/>
            <a:ext cx="3219759" cy="1811114"/>
          </a:xfrm>
          <a:prstGeom prst="roundRect">
            <a:avLst>
              <a:gd name="adj" fmla="val 16667"/>
            </a:avLst>
          </a:prstGeom>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813"/>
            <a:ext cx="8229600" cy="990600"/>
          </a:xfrm>
        </p:spPr>
        <p:txBody>
          <a:bodyPr/>
          <a:lstStyle/>
          <a:p>
            <a:pPr algn="ctr" eaLnBrk="1" hangingPunct="1"/>
            <a:r>
              <a:rPr lang="ja-JP" altLang="it-IT" sz="2800" b="1" i="1" smtClean="0">
                <a:ea typeface="ＭＳ Ｐゴシック" charset="-128"/>
              </a:rPr>
              <a:t>“</a:t>
            </a:r>
            <a:r>
              <a:rPr lang="it-IT" altLang="ja-JP" sz="2800" b="1" i="1" smtClean="0">
                <a:ea typeface="ＭＳ Ｐゴシック" charset="-128"/>
              </a:rPr>
              <a:t>Lo Specchio</a:t>
            </a:r>
            <a:r>
              <a:rPr lang="ja-JP" altLang="it-IT" sz="2800" b="1" i="1" smtClean="0">
                <a:ea typeface="ＭＳ Ｐゴシック" charset="-128"/>
              </a:rPr>
              <a:t>”</a:t>
            </a:r>
            <a:r>
              <a:rPr lang="it-IT" altLang="ja-JP" sz="2800" b="1" i="1" smtClean="0">
                <a:ea typeface="ＭＳ Ｐゴシック" charset="-128"/>
              </a:rPr>
              <a:t> </a:t>
            </a:r>
            <a:r>
              <a:rPr lang="it-IT" altLang="ja-JP" sz="2800" b="1" smtClean="0">
                <a:ea typeface="ＭＳ Ｐゴシック" charset="-128"/>
              </a:rPr>
              <a:t/>
            </a:r>
            <a:br>
              <a:rPr lang="it-IT" altLang="ja-JP" sz="2800" b="1" smtClean="0">
                <a:ea typeface="ＭＳ Ｐゴシック" charset="-128"/>
              </a:rPr>
            </a:br>
            <a:endParaRPr lang="it-IT" sz="2800" smtClean="0">
              <a:ea typeface="ＭＳ Ｐゴシック" charset="-128"/>
            </a:endParaRPr>
          </a:p>
        </p:txBody>
      </p:sp>
      <p:pic>
        <p:nvPicPr>
          <p:cNvPr id="22531"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0375"/>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defRPr/>
            </a:pPr>
            <a:r>
              <a:rPr lang="it-IT" altLang="it-IT" dirty="0" smtClean="0">
                <a:latin typeface="+mn-lt"/>
                <a:ea typeface="+mn-ea"/>
                <a:cs typeface="Arial" charset="0"/>
              </a:rPr>
              <a:t>Spettacoli e format teatrali di prevenzione</a:t>
            </a:r>
          </a:p>
        </p:txBody>
      </p:sp>
      <p:sp>
        <p:nvSpPr>
          <p:cNvPr id="22533" name="Segnaposto contenuto 2"/>
          <p:cNvSpPr>
            <a:spLocks noGrp="1"/>
          </p:cNvSpPr>
          <p:nvPr>
            <p:ph sz="half" idx="1"/>
          </p:nvPr>
        </p:nvSpPr>
        <p:spPr>
          <a:xfrm>
            <a:off x="539750" y="1570038"/>
            <a:ext cx="4835525" cy="4043362"/>
          </a:xfrm>
        </p:spPr>
        <p:txBody>
          <a:bodyPr/>
          <a:lstStyle/>
          <a:p>
            <a:pPr marL="0" indent="0" algn="just">
              <a:buFont typeface="Arial" charset="0"/>
              <a:buNone/>
            </a:pPr>
            <a:r>
              <a:rPr lang="it-IT" sz="1400" smtClean="0">
                <a:solidFill>
                  <a:schemeClr val="tx2"/>
                </a:solidFill>
                <a:ea typeface="ＭＳ Ｐゴシック" charset="-128"/>
              </a:rPr>
              <a:t>Pensieri, ricordi, emozioni canzoni: la vita di una ragazza che sta svolgendo il percorso di recupero a San Patrignano, è raccontata come in uno specchio. Dove scorrono i  momenti importanti della sua adolescenza, del suo estraniamento e del suo percorso di autodistruzione. La testimonianza accompagnata da filmati, immagini e musiche evocative, è guidata nei snodi essenziali dal conduttore, il regista e attore teatrale Pascal la Delfa. Infanzia, adolescenza, prime inquietudini, solitudine, rapporto con la famiglia e con gli amici: tutto scorre tra  forti accenti emotivi e momenti di introspezione, valorizzato dalla significativa interpretazione di Elisabeth, al tempo stesso testimone di se stessa, attrice e interprete. </a:t>
            </a:r>
          </a:p>
          <a:p>
            <a:pPr marL="0" indent="0" algn="just">
              <a:buFont typeface="Arial" charset="0"/>
              <a:buNone/>
            </a:pPr>
            <a:r>
              <a:rPr lang="it-IT" sz="1400" smtClean="0">
                <a:solidFill>
                  <a:schemeClr val="tx2"/>
                </a:solidFill>
                <a:ea typeface="ＭＳ Ｐゴシック" charset="-128"/>
              </a:rPr>
              <a:t>Questo spettacolo, che include anche riferimenti al mondo dei social media, è particolarmente indicato anche per le fasce adulte in quanto mette in evidenza le relazioni familiari e le figure adulte, come parte integrante e riferimenti fondamentali nella vita di un adolescente.</a:t>
            </a:r>
          </a:p>
        </p:txBody>
      </p:sp>
      <p:pic>
        <p:nvPicPr>
          <p:cNvPr id="12294" name="Immagine 4"/>
          <p:cNvPicPr>
            <a:picLocks noChangeAspect="1"/>
          </p:cNvPicPr>
          <p:nvPr/>
        </p:nvPicPr>
        <p:blipFill>
          <a:blip r:embed="rId3"/>
          <a:srcRect/>
          <a:stretch>
            <a:fillRect/>
          </a:stretch>
        </p:blipFill>
        <p:spPr bwMode="auto">
          <a:xfrm>
            <a:off x="6011863" y="908050"/>
            <a:ext cx="2749550" cy="1458913"/>
          </a:xfrm>
          <a:prstGeom prst="rect">
            <a:avLst/>
          </a:prstGeom>
          <a:ln/>
        </p:spPr>
        <p:style>
          <a:lnRef idx="2">
            <a:schemeClr val="accent1"/>
          </a:lnRef>
          <a:fillRef idx="1">
            <a:schemeClr val="lt1"/>
          </a:fillRef>
          <a:effectRef idx="0">
            <a:schemeClr val="accent1"/>
          </a:effectRef>
          <a:fontRef idx="minor">
            <a:schemeClr val="dk1"/>
          </a:fontRef>
        </p:style>
      </p:pic>
      <p:pic>
        <p:nvPicPr>
          <p:cNvPr id="12295" name="Picture 7" descr="C:\Users\prussi\Desktop\wefree 2016-2017\Elisabeth\Lo Specchio Ferrara\11112016-IM5D1896.jpg"/>
          <p:cNvPicPr>
            <a:picLocks noChangeAspect="1" noChangeArrowheads="1"/>
          </p:cNvPicPr>
          <p:nvPr/>
        </p:nvPicPr>
        <p:blipFill>
          <a:blip r:embed="rId4" cstate="print">
            <a:extLst>
              <a:ext uri="{28A0092B-C50C-407E-A947-70E740481C1C}"/>
            </a:extLst>
          </a:blip>
          <a:srcRect/>
          <a:stretch>
            <a:fillRect/>
          </a:stretch>
        </p:blipFill>
        <p:spPr bwMode="auto">
          <a:xfrm>
            <a:off x="6215863" y="2636912"/>
            <a:ext cx="2232871" cy="29771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813"/>
            <a:ext cx="8229600" cy="990600"/>
          </a:xfrm>
        </p:spPr>
        <p:txBody>
          <a:bodyPr/>
          <a:lstStyle/>
          <a:p>
            <a:pPr algn="ctr" eaLnBrk="1" hangingPunct="1"/>
            <a:r>
              <a:rPr lang="ja-JP" altLang="it-IT" sz="2900" b="1" i="1" smtClean="0">
                <a:ea typeface="ＭＳ Ｐゴシック" charset="-128"/>
              </a:rPr>
              <a:t>“</a:t>
            </a:r>
            <a:r>
              <a:rPr lang="it-IT" altLang="ja-JP" sz="2900" b="1" i="1" smtClean="0">
                <a:ea typeface="ＭＳ Ｐゴシック" charset="-128"/>
              </a:rPr>
              <a:t>Ragazzi Permale</a:t>
            </a:r>
            <a:r>
              <a:rPr lang="ja-JP" altLang="it-IT" sz="2900" b="1" i="1" smtClean="0">
                <a:ea typeface="ＭＳ Ｐゴシック" charset="-128"/>
              </a:rPr>
              <a:t>”</a:t>
            </a:r>
            <a:r>
              <a:rPr lang="it-IT" altLang="ja-JP" sz="2900" b="1" i="1" smtClean="0">
                <a:ea typeface="ＭＳ Ｐゴシック" charset="-128"/>
              </a:rPr>
              <a:t> </a:t>
            </a:r>
            <a:r>
              <a:rPr lang="it-IT" altLang="ja-JP" sz="2900" b="1" smtClean="0">
                <a:ea typeface="ＭＳ Ｐゴシック" charset="-128"/>
              </a:rPr>
              <a:t/>
            </a:r>
            <a:br>
              <a:rPr lang="it-IT" altLang="ja-JP" sz="2900" b="1" smtClean="0">
                <a:ea typeface="ＭＳ Ｐゴシック" charset="-128"/>
              </a:rPr>
            </a:br>
            <a:endParaRPr lang="it-IT" sz="2900" smtClean="0">
              <a:ea typeface="ＭＳ Ｐゴシック" charset="-128"/>
            </a:endParaRPr>
          </a:p>
        </p:txBody>
      </p:sp>
      <p:pic>
        <p:nvPicPr>
          <p:cNvPr id="23555"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0375"/>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defRPr/>
            </a:pPr>
            <a:r>
              <a:rPr lang="it-IT" altLang="it-IT" dirty="0" smtClean="0">
                <a:latin typeface="+mn-lt"/>
                <a:ea typeface="+mn-ea"/>
                <a:cs typeface="Arial" charset="0"/>
              </a:rPr>
              <a:t>Spettacoli e format teatrali di prevenzione</a:t>
            </a:r>
          </a:p>
        </p:txBody>
      </p:sp>
      <p:sp>
        <p:nvSpPr>
          <p:cNvPr id="23557" name="Segnaposto contenuto 2"/>
          <p:cNvSpPr>
            <a:spLocks noGrp="1"/>
          </p:cNvSpPr>
          <p:nvPr>
            <p:ph sz="half" idx="1"/>
          </p:nvPr>
        </p:nvSpPr>
        <p:spPr>
          <a:xfrm>
            <a:off x="395288" y="1562100"/>
            <a:ext cx="4835525" cy="3600450"/>
          </a:xfrm>
        </p:spPr>
        <p:txBody>
          <a:bodyPr/>
          <a:lstStyle/>
          <a:p>
            <a:pPr marL="0" indent="0" algn="just">
              <a:buFont typeface="Arial" charset="0"/>
              <a:buNone/>
            </a:pPr>
            <a:r>
              <a:rPr lang="it-IT" sz="1600" smtClean="0">
                <a:solidFill>
                  <a:schemeClr val="tx2"/>
                </a:solidFill>
                <a:ea typeface="ＭＳ Ｐゴシック" charset="-128"/>
              </a:rPr>
              <a:t>A metà strada tra rappresentazione teatrale e  talk show, il format approfondisce i percorsi di vita a rischio e le tante sfaccettature legate al consumo di droghe. Lo spettacolo che vede sul palco due vite a confronto, è presentato da Francesco Apolloni, attore, regista e autore, che ha già collaborato con San Patrignano, in campagne di prevenzione della droga e che accompagna in questo percorso narrativo i protagonisti, soffermandosi in particolare sull’importanza di riconoscere la propria luce, il proprio talento qualunque esso sia, e di affidarsi alle persone che ci aiutano a metterlo a fuoco e non a chi rischia di farcelo dimenticare. Persone o sostanze che siano.</a:t>
            </a:r>
          </a:p>
          <a:p>
            <a:pPr marL="0" indent="0" algn="just">
              <a:buFont typeface="Arial" charset="0"/>
              <a:buNone/>
            </a:pPr>
            <a:r>
              <a:rPr lang="it-IT" sz="1600" smtClean="0">
                <a:solidFill>
                  <a:schemeClr val="tx2"/>
                </a:solidFill>
                <a:ea typeface="ＭＳ Ｐゴシック" charset="-128"/>
              </a:rPr>
              <a:t> </a:t>
            </a:r>
          </a:p>
        </p:txBody>
      </p:sp>
      <p:pic>
        <p:nvPicPr>
          <p:cNvPr id="11270" name="Immagine 2" descr="Senza titolo.jpg"/>
          <p:cNvPicPr>
            <a:picLocks noChangeAspect="1"/>
          </p:cNvPicPr>
          <p:nvPr/>
        </p:nvPicPr>
        <p:blipFill>
          <a:blip r:embed="rId3"/>
          <a:srcRect/>
          <a:stretch>
            <a:fillRect/>
          </a:stretch>
        </p:blipFill>
        <p:spPr bwMode="auto">
          <a:xfrm>
            <a:off x="5508625" y="1196975"/>
            <a:ext cx="3409950" cy="3933825"/>
          </a:xfrm>
          <a:prstGeom prst="rect">
            <a:avLst/>
          </a:prstGeom>
          <a:ln/>
        </p:spPr>
        <p:style>
          <a:lnRef idx="2">
            <a:schemeClr val="accent1"/>
          </a:lnRef>
          <a:fillRef idx="1">
            <a:schemeClr val="lt1"/>
          </a:fillRef>
          <a:effectRef idx="0">
            <a:schemeClr val="accent1"/>
          </a:effectRef>
          <a:fontRef idx="minor">
            <a:schemeClr val="dk1"/>
          </a:fontRef>
        </p:style>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813"/>
            <a:ext cx="8229600" cy="990600"/>
          </a:xfrm>
        </p:spPr>
        <p:txBody>
          <a:bodyPr/>
          <a:lstStyle/>
          <a:p>
            <a:pPr algn="ctr" eaLnBrk="1" hangingPunct="1"/>
            <a:r>
              <a:rPr lang="ja-JP" altLang="it-IT" sz="2600" b="1" i="1" smtClean="0">
                <a:ea typeface="ＭＳ Ｐゴシック" charset="-128"/>
              </a:rPr>
              <a:t>“ </a:t>
            </a:r>
            <a:r>
              <a:rPr lang="it-IT" altLang="ja-JP" sz="2600" b="1" i="1" smtClean="0">
                <a:ea typeface="ＭＳ Ｐゴシック" charset="-128"/>
              </a:rPr>
              <a:t>BackUp</a:t>
            </a:r>
            <a:r>
              <a:rPr lang="ja-JP" altLang="it-IT" sz="2600" b="1" i="1" smtClean="0">
                <a:ea typeface="ＭＳ Ｐゴシック" charset="-128"/>
              </a:rPr>
              <a:t>”</a:t>
            </a:r>
            <a:r>
              <a:rPr lang="it-IT" altLang="ja-JP" sz="2600" b="1" i="1" smtClean="0">
                <a:ea typeface="ＭＳ Ｐゴシック" charset="-128"/>
              </a:rPr>
              <a:t/>
            </a:r>
            <a:br>
              <a:rPr lang="it-IT" altLang="ja-JP" sz="2600" b="1" i="1" smtClean="0">
                <a:ea typeface="ＭＳ Ｐゴシック" charset="-128"/>
              </a:rPr>
            </a:br>
            <a:r>
              <a:rPr lang="it-IT" altLang="ja-JP" sz="1600" b="1" smtClean="0">
                <a:ea typeface="ＭＳ Ｐゴシック" charset="-128"/>
              </a:rPr>
              <a:t/>
            </a:r>
            <a:br>
              <a:rPr lang="it-IT" altLang="ja-JP" sz="1600" b="1" smtClean="0">
                <a:ea typeface="ＭＳ Ｐゴシック" charset="-128"/>
              </a:rPr>
            </a:br>
            <a:endParaRPr lang="it-IT" sz="1600" smtClean="0">
              <a:ea typeface="ＭＳ Ｐゴシック" charset="-128"/>
            </a:endParaRPr>
          </a:p>
        </p:txBody>
      </p:sp>
      <p:pic>
        <p:nvPicPr>
          <p:cNvPr id="24579"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0375"/>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defRPr/>
            </a:pPr>
            <a:r>
              <a:rPr lang="it-IT" altLang="it-IT" dirty="0" smtClean="0">
                <a:latin typeface="+mn-lt"/>
                <a:ea typeface="+mn-ea"/>
                <a:cs typeface="Arial" charset="0"/>
              </a:rPr>
              <a:t>Spettacoli teatrali di prevenzione</a:t>
            </a:r>
          </a:p>
        </p:txBody>
      </p:sp>
      <p:sp>
        <p:nvSpPr>
          <p:cNvPr id="24581" name="Segnaposto contenuto 2"/>
          <p:cNvSpPr>
            <a:spLocks noGrp="1"/>
          </p:cNvSpPr>
          <p:nvPr>
            <p:ph sz="half" idx="1"/>
          </p:nvPr>
        </p:nvSpPr>
        <p:spPr>
          <a:xfrm>
            <a:off x="468313" y="981075"/>
            <a:ext cx="5327650" cy="3956050"/>
          </a:xfrm>
        </p:spPr>
        <p:txBody>
          <a:bodyPr/>
          <a:lstStyle/>
          <a:p>
            <a:pPr marL="0" indent="0" algn="just">
              <a:buFont typeface="Arial" charset="0"/>
              <a:buNone/>
            </a:pPr>
            <a:r>
              <a:rPr lang="it-IT" sz="1600" smtClean="0">
                <a:ea typeface="ＭＳ Ｐゴシック" charset="-128"/>
              </a:rPr>
              <a:t>BackUp, format di prevenzione targato </a:t>
            </a:r>
            <a:r>
              <a:rPr lang="it-IT" sz="1600" b="1" smtClean="0">
                <a:ea typeface="ＭＳ Ｐゴシック" charset="-128"/>
              </a:rPr>
              <a:t>WeFree</a:t>
            </a:r>
            <a:r>
              <a:rPr lang="it-IT" sz="1600" smtClean="0">
                <a:ea typeface="ＭＳ Ｐゴシック" charset="-128"/>
              </a:rPr>
              <a:t> e dedicato ai più giovani, ha come obiettivo il fornire spunti di riflessione sul tema droga.  BackUp è un continuo racconto-confronto, in cui la storia del protagonista si fonde con informazioni scientifiche relative all’abuso di sostanze, sollecitando nel pubblico un </a:t>
            </a:r>
            <a:r>
              <a:rPr lang="it-IT" sz="1600" b="1" smtClean="0">
                <a:ea typeface="ＭＳ Ｐゴシック" charset="-128"/>
              </a:rPr>
              <a:t>coinvolgimento attivo</a:t>
            </a:r>
            <a:r>
              <a:rPr lang="it-IT" sz="1600" smtClean="0">
                <a:ea typeface="ＭＳ Ｐゴシック" charset="-128"/>
              </a:rPr>
              <a:t>, dove l’immedesimazione diventa strumento utile per porsi delle domande sulle scelte che ognuno, anche un adolescente, ogni giorno compie</a:t>
            </a:r>
            <a:r>
              <a:rPr lang="it-IT" sz="1600" b="1" smtClean="0">
                <a:ea typeface="ＭＳ Ｐゴシック" charset="-128"/>
              </a:rPr>
              <a:t>. Questo format approfondisce anche il fenomeno del bullismo, ricevuto e perpetuato, sottolineando la forte connessione che c’è tra bullismo e dipendenze, fragilità estrema e atti di violenza. </a:t>
            </a:r>
            <a:r>
              <a:rPr lang="it-IT" sz="1600" smtClean="0">
                <a:ea typeface="ＭＳ Ｐゴシック" charset="-128"/>
              </a:rPr>
              <a:t>Chiunque crescendo incamera valori più o meno solidi, anche se a volte vengono dimenticati o messi in disparte, nei momenti difficili tutti possiamo essere in grado di richiamarli alla memoria e fare le scelte giuste. </a:t>
            </a:r>
          </a:p>
          <a:p>
            <a:pPr marL="0" indent="0" algn="just">
              <a:buFont typeface="Arial" charset="0"/>
              <a:buNone/>
            </a:pPr>
            <a:r>
              <a:rPr lang="it-IT" sz="1600" b="1" smtClean="0">
                <a:ea typeface="ＭＳ Ｐゴシック" charset="-128"/>
              </a:rPr>
              <a:t>Magari salvandoc</a:t>
            </a:r>
            <a:r>
              <a:rPr lang="it-IT" sz="1600" smtClean="0">
                <a:ea typeface="ＭＳ Ｐゴシック" charset="-128"/>
              </a:rPr>
              <a:t>i. </a:t>
            </a:r>
          </a:p>
        </p:txBody>
      </p:sp>
      <p:pic>
        <p:nvPicPr>
          <p:cNvPr id="3" name="Immagine 2"/>
          <p:cNvPicPr>
            <a:picLocks noChangeAspect="1"/>
          </p:cNvPicPr>
          <p:nvPr/>
        </p:nvPicPr>
        <p:blipFill>
          <a:blip r:embed="rId3">
            <a:extLst>
              <a:ext uri="{28A0092B-C50C-407E-A947-70E740481C1C}"/>
            </a:extLst>
          </a:blip>
          <a:stretch>
            <a:fillRect/>
          </a:stretch>
        </p:blipFill>
        <p:spPr>
          <a:xfrm>
            <a:off x="6372200" y="548680"/>
            <a:ext cx="2087774" cy="2359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magine 3"/>
          <p:cNvPicPr>
            <a:picLocks noChangeAspect="1"/>
          </p:cNvPicPr>
          <p:nvPr/>
        </p:nvPicPr>
        <p:blipFill>
          <a:blip r:embed="rId4" cstate="print">
            <a:extLst>
              <a:ext uri="{28A0092B-C50C-407E-A947-70E740481C1C}"/>
            </a:extLst>
          </a:blip>
          <a:stretch>
            <a:fillRect/>
          </a:stretch>
        </p:blipFill>
        <p:spPr>
          <a:xfrm>
            <a:off x="6002590" y="3573015"/>
            <a:ext cx="3043477" cy="204217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04813"/>
            <a:ext cx="8229600" cy="990600"/>
          </a:xfrm>
        </p:spPr>
        <p:txBody>
          <a:bodyPr/>
          <a:lstStyle/>
          <a:p>
            <a:pPr algn="ctr" eaLnBrk="1" hangingPunct="1"/>
            <a:r>
              <a:rPr lang="ja-JP" altLang="it-IT" sz="2900" b="1" i="1" smtClean="0">
                <a:ea typeface="ＭＳ Ｐゴシック" charset="-128"/>
              </a:rPr>
              <a:t>“</a:t>
            </a:r>
            <a:r>
              <a:rPr lang="it-IT" altLang="ja-JP" sz="2900" b="1" i="1" smtClean="0">
                <a:ea typeface="ＭＳ Ｐゴシック" charset="-128"/>
              </a:rPr>
              <a:t>1 Sottile linea bianca</a:t>
            </a:r>
            <a:r>
              <a:rPr lang="ja-JP" altLang="it-IT" sz="2900" b="1" i="1" smtClean="0">
                <a:ea typeface="ＭＳ Ｐゴシック" charset="-128"/>
              </a:rPr>
              <a:t>”</a:t>
            </a:r>
            <a:r>
              <a:rPr lang="it-IT" altLang="ja-JP" sz="2900" b="1" i="1" smtClean="0">
                <a:ea typeface="ＭＳ Ｐゴシック" charset="-128"/>
              </a:rPr>
              <a:t> </a:t>
            </a:r>
            <a:r>
              <a:rPr lang="it-IT" altLang="ja-JP" sz="2900" b="1" smtClean="0">
                <a:ea typeface="ＭＳ Ｐゴシック" charset="-128"/>
              </a:rPr>
              <a:t/>
            </a:r>
            <a:br>
              <a:rPr lang="it-IT" altLang="ja-JP" sz="2900" b="1" smtClean="0">
                <a:ea typeface="ＭＳ Ｐゴシック" charset="-128"/>
              </a:rPr>
            </a:br>
            <a:endParaRPr lang="it-IT" sz="2900" smtClean="0">
              <a:ea typeface="ＭＳ Ｐゴシック" charset="-128"/>
            </a:endParaRPr>
          </a:p>
        </p:txBody>
      </p:sp>
      <p:pic>
        <p:nvPicPr>
          <p:cNvPr id="25603" name="Immagine 6" descr="piede.jpg"/>
          <p:cNvPicPr>
            <a:picLocks noChangeAspect="1"/>
          </p:cNvPicPr>
          <p:nvPr/>
        </p:nvPicPr>
        <p:blipFill>
          <a:blip r:embed="rId2"/>
          <a:srcRect/>
          <a:stretch>
            <a:fillRect/>
          </a:stretch>
        </p:blipFill>
        <p:spPr bwMode="auto">
          <a:xfrm>
            <a:off x="0" y="5729288"/>
            <a:ext cx="9144000" cy="1128712"/>
          </a:xfrm>
          <a:prstGeom prst="rect">
            <a:avLst/>
          </a:prstGeom>
          <a:noFill/>
          <a:ln w="9525">
            <a:noFill/>
            <a:miter lim="800000"/>
            <a:headEnd/>
            <a:tailEnd/>
          </a:ln>
        </p:spPr>
      </p:pic>
      <p:sp>
        <p:nvSpPr>
          <p:cNvPr id="10246" name="CasellaDiTesto 4"/>
          <p:cNvSpPr txBox="1">
            <a:spLocks noChangeArrowheads="1"/>
          </p:cNvSpPr>
          <p:nvPr/>
        </p:nvSpPr>
        <p:spPr bwMode="auto">
          <a:xfrm>
            <a:off x="250825" y="6021388"/>
            <a:ext cx="5976938" cy="460375"/>
          </a:xfrm>
          <a:prstGeom prst="rect">
            <a:avLst/>
          </a:prstGeom>
          <a:noFill/>
          <a:ln>
            <a:noFill/>
          </a:ln>
          <a:extLst>
            <a:ext uri="{909E8E84-426E-40DD-AFC4-6F175D3DCCD1}"/>
            <a:ext uri="{91240B29-F687-4F45-9708-019B960494DF}"/>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eaLnBrk="1" hangingPunct="1">
              <a:spcBef>
                <a:spcPct val="0"/>
              </a:spcBef>
              <a:buClrTx/>
              <a:buSzTx/>
              <a:buFontTx/>
              <a:buNone/>
              <a:defRPr/>
            </a:pPr>
            <a:r>
              <a:rPr lang="it-IT" altLang="it-IT" dirty="0" smtClean="0">
                <a:latin typeface="+mn-lt"/>
                <a:ea typeface="+mn-ea"/>
                <a:cs typeface="Arial" charset="0"/>
              </a:rPr>
              <a:t>Spettacoli e format teatrali di prevenzione</a:t>
            </a:r>
          </a:p>
        </p:txBody>
      </p:sp>
      <p:sp>
        <p:nvSpPr>
          <p:cNvPr id="25605" name="Segnaposto contenuto 2"/>
          <p:cNvSpPr>
            <a:spLocks noGrp="1"/>
          </p:cNvSpPr>
          <p:nvPr>
            <p:ph sz="half" idx="1"/>
          </p:nvPr>
        </p:nvSpPr>
        <p:spPr>
          <a:xfrm>
            <a:off x="457200" y="1196975"/>
            <a:ext cx="4835525" cy="4532313"/>
          </a:xfrm>
        </p:spPr>
        <p:txBody>
          <a:bodyPr/>
          <a:lstStyle/>
          <a:p>
            <a:pPr marL="0" indent="0">
              <a:buFont typeface="Arial" charset="0"/>
              <a:buNone/>
            </a:pPr>
            <a:r>
              <a:rPr lang="it-IT" sz="1600" smtClean="0">
                <a:ea typeface="ＭＳ Ｐゴシック" charset="-128"/>
              </a:rPr>
              <a:t>Dalle pagine dell’omonimo libro, nasce la nuova iniziativa WeFree ‘incontro con l’autrice e letture teatrali dei ragazzi di San Patrignano’. Una raccolta di storie nate a Napoli, Roma, Pescara, Perugia e in molti altri luoghi, una fotografie delle piazze della droga e un’occasione per dar voce ai ragazzi e alle ragazze della comunità, giovani e meno giovani, madri e padri, senza lavoro o impiegati, a loro modo tutti disperati in cerca di una seconda possibilità.</a:t>
            </a:r>
          </a:p>
          <a:p>
            <a:pPr marL="0" indent="0">
              <a:buFont typeface="Arial" charset="0"/>
              <a:buNone/>
            </a:pPr>
            <a:r>
              <a:rPr lang="it-IT" sz="1600" smtClean="0">
                <a:ea typeface="ＭＳ Ｐゴシック" charset="-128"/>
              </a:rPr>
              <a:t>E’ proprio da queste storie che nasce l’idea di creare un momento di incontro dove il teatro diventa strumento di dialogo e di comunicazione. Sul palco infatti si alternano i ragazzi della Compagnia Teatrale di San Patrignano, affiancati da Angela Iantosca, giornalista e scrittrice, per tracciare insieme un percorso narrativo che porti testimonianze vere e speranza. </a:t>
            </a:r>
          </a:p>
          <a:p>
            <a:pPr marL="0" indent="0">
              <a:buFont typeface="Arial" charset="0"/>
              <a:buNone/>
            </a:pPr>
            <a:endParaRPr lang="it-IT" sz="1600" smtClean="0">
              <a:ea typeface="ＭＳ Ｐゴシック" charset="-128"/>
            </a:endParaRPr>
          </a:p>
          <a:p>
            <a:pPr marL="0" indent="0" algn="just">
              <a:buFont typeface="Arial" charset="0"/>
              <a:buNone/>
            </a:pPr>
            <a:endParaRPr lang="it-IT" sz="1600" smtClean="0">
              <a:solidFill>
                <a:schemeClr val="tx2"/>
              </a:solidFill>
              <a:ea typeface="ＭＳ Ｐゴシック" charset="-128"/>
            </a:endParaRPr>
          </a:p>
        </p:txBody>
      </p:sp>
      <p:pic>
        <p:nvPicPr>
          <p:cNvPr id="3" name="Immagine 2"/>
          <p:cNvPicPr>
            <a:picLocks noChangeAspect="1"/>
          </p:cNvPicPr>
          <p:nvPr/>
        </p:nvPicPr>
        <p:blipFill>
          <a:blip r:embed="rId3" cstate="print">
            <a:extLst>
              <a:ext uri="{28A0092B-C50C-407E-A947-70E740481C1C}"/>
            </a:extLst>
          </a:blip>
          <a:stretch>
            <a:fillRect/>
          </a:stretch>
        </p:blipFill>
        <p:spPr>
          <a:xfrm>
            <a:off x="5580112" y="1700808"/>
            <a:ext cx="3212976" cy="3212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iaro">
  <a:themeElements>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o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ar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Clarity</Template>
  <TotalTime>1241</TotalTime>
  <Words>2398</Words>
  <Application>Microsoft Macintosh PowerPoint</Application>
  <PresentationFormat>Presentazione su schermo (4:3)</PresentationFormat>
  <Paragraphs>132</Paragraphs>
  <Slides>18</Slides>
  <Notes>2</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18</vt:i4>
      </vt:variant>
    </vt:vector>
  </HeadingPairs>
  <TitlesOfParts>
    <vt:vector size="24" baseType="lpstr">
      <vt:lpstr>Arial</vt:lpstr>
      <vt:lpstr>ＭＳ Ｐゴシック</vt:lpstr>
      <vt:lpstr>Calibri</vt:lpstr>
      <vt:lpstr>Times New Roman</vt:lpstr>
      <vt:lpstr>Symbol</vt:lpstr>
      <vt:lpstr>Chiaro</vt:lpstr>
      <vt:lpstr> </vt:lpstr>
      <vt:lpstr>WeFree  Il progetto di prevenzione di San Patrignano</vt:lpstr>
      <vt:lpstr>Diapositiva 3</vt:lpstr>
      <vt:lpstr>Diapositiva 4</vt:lpstr>
      <vt:lpstr>Spettacoli teatrali di prevenzione</vt:lpstr>
      <vt:lpstr>“Lo Specchio”  </vt:lpstr>
      <vt:lpstr>“Ragazzi Permale”  </vt:lpstr>
      <vt:lpstr>“ BackUp”  </vt:lpstr>
      <vt:lpstr>“1 Sottile linea bianca”  </vt:lpstr>
      <vt:lpstr>Diapositiva 10</vt:lpstr>
      <vt:lpstr>Diapositiva 11</vt:lpstr>
      <vt:lpstr>Diapositiva 12</vt:lpstr>
      <vt:lpstr>Diapositiva 13</vt:lpstr>
      <vt:lpstr>Scuola Day</vt:lpstr>
      <vt:lpstr>Diapositiva 15</vt:lpstr>
      <vt:lpstr>Diapositiva 16</vt:lpstr>
      <vt:lpstr>Diapositiva 17</vt:lpstr>
      <vt:lpstr>Diapositiva 18</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Wefree: Dipende da noi!</dc:title>
  <dc:creator>Hewlett-Packard Company</dc:creator>
  <cp:lastModifiedBy>Silvia</cp:lastModifiedBy>
  <cp:revision>125</cp:revision>
  <cp:lastPrinted>2014-06-25T09:30:43Z</cp:lastPrinted>
  <dcterms:created xsi:type="dcterms:W3CDTF">2014-06-19T10:10:58Z</dcterms:created>
  <dcterms:modified xsi:type="dcterms:W3CDTF">2020-02-18T16:43:21Z</dcterms:modified>
</cp:coreProperties>
</file>