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2" r:id="rId2"/>
    <p:sldId id="285" r:id="rId3"/>
    <p:sldId id="287" r:id="rId4"/>
    <p:sldId id="288" r:id="rId5"/>
    <p:sldId id="289" r:id="rId6"/>
    <p:sldId id="29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0A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9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1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42BB7-CD7B-4E67-8465-B60A969F62C6}" type="datetimeFigureOut">
              <a:rPr lang="it-IT" smtClean="0"/>
              <a:t>22/01/2021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EF92-478E-4226-A5D7-F52A5BAB49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3083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42BB7-CD7B-4E67-8465-B60A969F62C6}" type="datetimeFigureOut">
              <a:rPr lang="it-IT" smtClean="0"/>
              <a:t>22/01/2021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EF92-478E-4226-A5D7-F52A5BAB49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0005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42BB7-CD7B-4E67-8465-B60A969F62C6}" type="datetimeFigureOut">
              <a:rPr lang="it-IT" smtClean="0"/>
              <a:t>22/01/2021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EF92-478E-4226-A5D7-F52A5BAB49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3792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42BB7-CD7B-4E67-8465-B60A969F62C6}" type="datetimeFigureOut">
              <a:rPr lang="it-IT" smtClean="0"/>
              <a:t>22/01/2021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EF92-478E-4226-A5D7-F52A5BAB49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3996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42BB7-CD7B-4E67-8465-B60A969F62C6}" type="datetimeFigureOut">
              <a:rPr lang="it-IT" smtClean="0"/>
              <a:t>22/01/2021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EF92-478E-4226-A5D7-F52A5BAB49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83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42BB7-CD7B-4E67-8465-B60A969F62C6}" type="datetimeFigureOut">
              <a:rPr lang="it-IT" smtClean="0"/>
              <a:t>22/01/2021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EF92-478E-4226-A5D7-F52A5BAB49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689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42BB7-CD7B-4E67-8465-B60A969F62C6}" type="datetimeFigureOut">
              <a:rPr lang="it-IT" smtClean="0"/>
              <a:t>22/01/2021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EF92-478E-4226-A5D7-F52A5BAB49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4016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42BB7-CD7B-4E67-8465-B60A969F62C6}" type="datetimeFigureOut">
              <a:rPr lang="it-IT" smtClean="0"/>
              <a:t>22/01/2021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EF92-478E-4226-A5D7-F52A5BAB49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8696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42BB7-CD7B-4E67-8465-B60A969F62C6}" type="datetimeFigureOut">
              <a:rPr lang="it-IT" smtClean="0"/>
              <a:t>22/01/2021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EF92-478E-4226-A5D7-F52A5BAB49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991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42BB7-CD7B-4E67-8465-B60A969F62C6}" type="datetimeFigureOut">
              <a:rPr lang="it-IT" smtClean="0"/>
              <a:t>22/01/2021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EF92-478E-4226-A5D7-F52A5BAB49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1988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42BB7-CD7B-4E67-8465-B60A969F62C6}" type="datetimeFigureOut">
              <a:rPr lang="it-IT" smtClean="0"/>
              <a:t>22/01/2021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EF92-478E-4226-A5D7-F52A5BAB49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7646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42BB7-CD7B-4E67-8465-B60A969F62C6}" type="datetimeFigureOut">
              <a:rPr lang="it-IT" smtClean="0"/>
              <a:t>22/01/2021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8EF92-478E-4226-A5D7-F52A5BAB49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3765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4" t="14772" r="17048"/>
          <a:stretch/>
        </p:blipFill>
        <p:spPr>
          <a:xfrm>
            <a:off x="155132" y="905435"/>
            <a:ext cx="8804366" cy="5469386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906247" y="2883336"/>
            <a:ext cx="7302138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 sz="4700">
                <a:solidFill>
                  <a:srgbClr val="802433"/>
                </a:solidFill>
              </a:defRPr>
            </a:pPr>
            <a:r>
              <a:rPr lang="it-IT" sz="4000" b="1" dirty="0" smtClean="0">
                <a:ea typeface="ZonaPro-Bold"/>
                <a:cs typeface="ZonaPro-Bold"/>
                <a:sym typeface="ZonaPro-Bold"/>
              </a:rPr>
              <a:t>ORIENTARSI </a:t>
            </a:r>
          </a:p>
          <a:p>
            <a:pPr algn="ctr">
              <a:lnSpc>
                <a:spcPct val="90000"/>
              </a:lnSpc>
              <a:defRPr sz="4700">
                <a:solidFill>
                  <a:srgbClr val="802433"/>
                </a:solidFill>
              </a:defRPr>
            </a:pPr>
            <a:r>
              <a:rPr lang="it-IT" sz="3200" b="1" dirty="0" smtClean="0">
                <a:ea typeface="ZonaPro-Bold"/>
                <a:cs typeface="ZonaPro-Bold"/>
                <a:sym typeface="ZonaPro-Bold"/>
              </a:rPr>
              <a:t>sul sito di Facoltà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563354" y="5359157"/>
            <a:ext cx="4124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ea typeface="ZonaPro-Bold"/>
                <a:cs typeface="ZonaPro-Bold"/>
                <a:sym typeface="ZonaPro-Bold"/>
              </a:rPr>
              <a:t>www.architettura.uniroma1.it</a:t>
            </a:r>
          </a:p>
          <a:p>
            <a:endParaRPr lang="it-IT" sz="2400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" t="15110" r="8397" b="7870"/>
          <a:stretch/>
        </p:blipFill>
        <p:spPr>
          <a:xfrm>
            <a:off x="1977980" y="107289"/>
            <a:ext cx="5158667" cy="798146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3556951" y="6256751"/>
            <a:ext cx="21376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err="1" smtClean="0">
                <a:solidFill>
                  <a:srgbClr val="6F0A19"/>
                </a:solidFill>
                <a:ea typeface="ZonaPro-Bold"/>
                <a:cs typeface="ZonaPro-Bold"/>
                <a:sym typeface="ZonaPro-Bold"/>
              </a:rPr>
              <a:t>S.Or.T</a:t>
            </a:r>
            <a:r>
              <a:rPr lang="it-IT" sz="2000" b="1" dirty="0" smtClean="0">
                <a:solidFill>
                  <a:srgbClr val="6F0A19"/>
                </a:solidFill>
                <a:ea typeface="ZonaPro-Bold"/>
                <a:cs typeface="ZonaPro-Bold"/>
                <a:sym typeface="ZonaPro-Bold"/>
              </a:rPr>
              <a:t> Architettura</a:t>
            </a:r>
            <a:endParaRPr lang="it-IT" sz="2000" dirty="0">
              <a:solidFill>
                <a:srgbClr val="6F0A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395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2"/>
          <a:srcRect l="13435" t="12663" r="15312" b="7131"/>
          <a:stretch/>
        </p:blipFill>
        <p:spPr>
          <a:xfrm>
            <a:off x="191589" y="773209"/>
            <a:ext cx="6986916" cy="442395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3"/>
          <a:srcRect l="10482" t="32044" r="12050" b="7365"/>
          <a:stretch/>
        </p:blipFill>
        <p:spPr>
          <a:xfrm>
            <a:off x="1985379" y="3692433"/>
            <a:ext cx="6879947" cy="3026877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0" name="Rettangolo 9"/>
          <p:cNvSpPr/>
          <p:nvPr/>
        </p:nvSpPr>
        <p:spPr>
          <a:xfrm>
            <a:off x="1450233" y="1285343"/>
            <a:ext cx="726909" cy="432099"/>
          </a:xfrm>
          <a:prstGeom prst="rect">
            <a:avLst/>
          </a:prstGeom>
          <a:noFill/>
          <a:ln w="38100">
            <a:solidFill>
              <a:srgbClr val="6F0A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7" name="Connettore 4 16"/>
          <p:cNvCxnSpPr/>
          <p:nvPr/>
        </p:nvCxnSpPr>
        <p:spPr>
          <a:xfrm rot="16200000" flipH="1">
            <a:off x="2002971" y="2560318"/>
            <a:ext cx="2002973" cy="627017"/>
          </a:xfrm>
          <a:prstGeom prst="bentConnector3">
            <a:avLst>
              <a:gd name="adj1" fmla="val 50000"/>
            </a:avLst>
          </a:prstGeom>
          <a:ln w="57150">
            <a:solidFill>
              <a:srgbClr val="6F0A19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tangolo 23"/>
          <p:cNvSpPr/>
          <p:nvPr/>
        </p:nvSpPr>
        <p:spPr>
          <a:xfrm>
            <a:off x="1654629" y="190630"/>
            <a:ext cx="60053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 sz="4700">
                <a:solidFill>
                  <a:srgbClr val="802433"/>
                </a:solidFill>
              </a:defRPr>
            </a:pPr>
            <a:r>
              <a:rPr lang="it-IT" sz="2000" b="1" dirty="0" smtClean="0">
                <a:ea typeface="ZonaPro-Bold"/>
                <a:cs typeface="ZonaPro-Bold"/>
                <a:sym typeface="ZonaPro-Bold"/>
              </a:rPr>
              <a:t>Per trovare tutte le informazioni su un Corso di Laurea 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7000835" y="1147760"/>
            <a:ext cx="2230250" cy="183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 sz="4700">
                <a:solidFill>
                  <a:srgbClr val="802433"/>
                </a:solidFill>
              </a:defRPr>
            </a:pPr>
            <a:r>
              <a:rPr lang="it-IT" sz="1400" b="1" dirty="0" smtClean="0">
                <a:ea typeface="ZonaPro-Bold"/>
                <a:cs typeface="ZonaPro-Bold"/>
                <a:sym typeface="ZonaPro-Bold"/>
              </a:rPr>
              <a:t>Home</a:t>
            </a:r>
          </a:p>
          <a:p>
            <a:pPr algn="ctr">
              <a:lnSpc>
                <a:spcPct val="90000"/>
              </a:lnSpc>
              <a:defRPr sz="4700">
                <a:solidFill>
                  <a:srgbClr val="802433"/>
                </a:solidFill>
              </a:defRPr>
            </a:pPr>
            <a:endParaRPr lang="it-IT" sz="1400" b="1" dirty="0" smtClean="0">
              <a:ea typeface="ZonaPro-Bold"/>
              <a:cs typeface="ZonaPro-Bold"/>
              <a:sym typeface="ZonaPro-Bold"/>
            </a:endParaRPr>
          </a:p>
          <a:p>
            <a:pPr algn="ctr">
              <a:lnSpc>
                <a:spcPct val="90000"/>
              </a:lnSpc>
              <a:defRPr sz="4700">
                <a:solidFill>
                  <a:srgbClr val="802433"/>
                </a:solidFill>
              </a:defRPr>
            </a:pPr>
            <a:endParaRPr lang="it-IT" sz="1400" b="1" dirty="0" smtClean="0">
              <a:ea typeface="ZonaPro-Bold"/>
              <a:cs typeface="ZonaPro-Bold"/>
              <a:sym typeface="ZonaPro-Bold"/>
            </a:endParaRPr>
          </a:p>
          <a:p>
            <a:pPr algn="ctr">
              <a:lnSpc>
                <a:spcPct val="90000"/>
              </a:lnSpc>
              <a:defRPr sz="4700">
                <a:solidFill>
                  <a:srgbClr val="802433"/>
                </a:solidFill>
              </a:defRPr>
            </a:pPr>
            <a:endParaRPr lang="it-IT" sz="1400" b="1" dirty="0">
              <a:ea typeface="ZonaPro-Bold"/>
              <a:cs typeface="ZonaPro-Bold"/>
              <a:sym typeface="ZonaPro-Bold"/>
            </a:endParaRPr>
          </a:p>
          <a:p>
            <a:pPr algn="ctr">
              <a:lnSpc>
                <a:spcPct val="90000"/>
              </a:lnSpc>
              <a:defRPr sz="4700">
                <a:solidFill>
                  <a:srgbClr val="802433"/>
                </a:solidFill>
              </a:defRPr>
            </a:pPr>
            <a:r>
              <a:rPr lang="it-IT" sz="1400" b="1" dirty="0" smtClean="0">
                <a:ea typeface="ZonaPro-Bold"/>
                <a:cs typeface="ZonaPro-Bold"/>
                <a:sym typeface="ZonaPro-Bold"/>
              </a:rPr>
              <a:t>Didattica</a:t>
            </a:r>
          </a:p>
          <a:p>
            <a:pPr algn="ctr">
              <a:lnSpc>
                <a:spcPct val="90000"/>
              </a:lnSpc>
              <a:defRPr sz="4700">
                <a:solidFill>
                  <a:srgbClr val="802433"/>
                </a:solidFill>
              </a:defRPr>
            </a:pPr>
            <a:endParaRPr lang="it-IT" sz="1400" b="1" dirty="0" smtClean="0">
              <a:ea typeface="ZonaPro-Bold"/>
              <a:cs typeface="ZonaPro-Bold"/>
              <a:sym typeface="ZonaPro-Bold"/>
            </a:endParaRPr>
          </a:p>
          <a:p>
            <a:pPr algn="ctr">
              <a:lnSpc>
                <a:spcPct val="90000"/>
              </a:lnSpc>
              <a:defRPr sz="4700">
                <a:solidFill>
                  <a:srgbClr val="802433"/>
                </a:solidFill>
              </a:defRPr>
            </a:pPr>
            <a:endParaRPr lang="it-IT" sz="1400" b="1" dirty="0" smtClean="0">
              <a:ea typeface="ZonaPro-Bold"/>
              <a:cs typeface="ZonaPro-Bold"/>
              <a:sym typeface="ZonaPro-Bold"/>
            </a:endParaRPr>
          </a:p>
          <a:p>
            <a:pPr algn="ctr">
              <a:lnSpc>
                <a:spcPct val="90000"/>
              </a:lnSpc>
              <a:defRPr sz="4700">
                <a:solidFill>
                  <a:srgbClr val="802433"/>
                </a:solidFill>
              </a:defRPr>
            </a:pPr>
            <a:endParaRPr lang="it-IT" sz="1400" b="1" dirty="0">
              <a:ea typeface="ZonaPro-Bold"/>
              <a:cs typeface="ZonaPro-Bold"/>
              <a:sym typeface="ZonaPro-Bold"/>
            </a:endParaRPr>
          </a:p>
          <a:p>
            <a:pPr algn="ctr">
              <a:lnSpc>
                <a:spcPct val="90000"/>
              </a:lnSpc>
              <a:defRPr sz="4700">
                <a:solidFill>
                  <a:srgbClr val="802433"/>
                </a:solidFill>
              </a:defRPr>
            </a:pPr>
            <a:r>
              <a:rPr lang="it-IT" sz="1400" b="1" dirty="0" smtClean="0">
                <a:ea typeface="ZonaPro-Bold"/>
                <a:cs typeface="ZonaPro-Bold"/>
                <a:sym typeface="ZonaPro-Bold"/>
              </a:rPr>
              <a:t>Offerta Formativa</a:t>
            </a:r>
          </a:p>
        </p:txBody>
      </p:sp>
      <p:cxnSp>
        <p:nvCxnSpPr>
          <p:cNvPr id="30" name="Connettore 2 29"/>
          <p:cNvCxnSpPr/>
          <p:nvPr/>
        </p:nvCxnSpPr>
        <p:spPr>
          <a:xfrm>
            <a:off x="8098971" y="1410789"/>
            <a:ext cx="0" cy="461550"/>
          </a:xfrm>
          <a:prstGeom prst="straightConnector1">
            <a:avLst/>
          </a:prstGeom>
          <a:ln>
            <a:solidFill>
              <a:srgbClr val="6F0A1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/>
          <p:cNvCxnSpPr/>
          <p:nvPr/>
        </p:nvCxnSpPr>
        <p:spPr>
          <a:xfrm>
            <a:off x="8112033" y="2216332"/>
            <a:ext cx="0" cy="461550"/>
          </a:xfrm>
          <a:prstGeom prst="straightConnector1">
            <a:avLst/>
          </a:prstGeom>
          <a:ln>
            <a:solidFill>
              <a:srgbClr val="6F0A1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432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l="30063" t="19563" r="37606" b="5085"/>
          <a:stretch/>
        </p:blipFill>
        <p:spPr>
          <a:xfrm>
            <a:off x="4049487" y="234541"/>
            <a:ext cx="4902926" cy="642751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l="30278" t="20251" r="37392" b="28664"/>
          <a:stretch/>
        </p:blipFill>
        <p:spPr>
          <a:xfrm>
            <a:off x="139337" y="1903591"/>
            <a:ext cx="4834537" cy="429690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8" name="Connettore 2 7"/>
          <p:cNvCxnSpPr/>
          <p:nvPr/>
        </p:nvCxnSpPr>
        <p:spPr>
          <a:xfrm flipH="1">
            <a:off x="3936275" y="4052045"/>
            <a:ext cx="818605" cy="0"/>
          </a:xfrm>
          <a:prstGeom prst="straightConnector1">
            <a:avLst/>
          </a:prstGeom>
          <a:ln w="38100">
            <a:solidFill>
              <a:srgbClr val="6F0A19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flipH="1" flipV="1">
            <a:off x="7833361" y="2608217"/>
            <a:ext cx="822959" cy="13063"/>
          </a:xfrm>
          <a:prstGeom prst="straightConnector1">
            <a:avLst/>
          </a:prstGeom>
          <a:ln w="38100">
            <a:solidFill>
              <a:srgbClr val="6F0A1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tangolo 15"/>
          <p:cNvSpPr/>
          <p:nvPr/>
        </p:nvSpPr>
        <p:spPr>
          <a:xfrm>
            <a:off x="-105527" y="515068"/>
            <a:ext cx="43998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 sz="4700">
                <a:solidFill>
                  <a:srgbClr val="802433"/>
                </a:solidFill>
              </a:defRPr>
            </a:pPr>
            <a:r>
              <a:rPr lang="it-IT" sz="2000" b="1" dirty="0" smtClean="0">
                <a:ea typeface="ZonaPro-Bold"/>
                <a:cs typeface="ZonaPro-Bold"/>
                <a:sym typeface="ZonaPro-Bold"/>
              </a:rPr>
              <a:t>Scegli il corso di tuo interesse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657284" y="1023301"/>
            <a:ext cx="2874256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 sz="4700">
                <a:solidFill>
                  <a:srgbClr val="802433"/>
                </a:solidFill>
              </a:defRPr>
            </a:pPr>
            <a:r>
              <a:rPr lang="it-IT" sz="1400" b="1" dirty="0" smtClean="0">
                <a:ea typeface="ZonaPro-Bold"/>
                <a:cs typeface="ZonaPro-Bold"/>
                <a:sym typeface="ZonaPro-Bold"/>
              </a:rPr>
              <a:t>poi clicca su </a:t>
            </a:r>
          </a:p>
          <a:p>
            <a:pPr algn="ctr">
              <a:lnSpc>
                <a:spcPct val="90000"/>
              </a:lnSpc>
              <a:defRPr sz="4700">
                <a:solidFill>
                  <a:srgbClr val="802433"/>
                </a:solidFill>
              </a:defRPr>
            </a:pPr>
            <a:r>
              <a:rPr lang="it-IT" sz="1400" b="1" dirty="0" smtClean="0">
                <a:ea typeface="ZonaPro-Bold"/>
                <a:cs typeface="ZonaPro-Bold"/>
                <a:sym typeface="ZonaPro-Bold"/>
              </a:rPr>
              <a:t>« Informazioni sul corso di Laurea»</a:t>
            </a:r>
          </a:p>
        </p:txBody>
      </p:sp>
    </p:spTree>
    <p:extLst>
      <p:ext uri="{BB962C8B-B14F-4D97-AF65-F5344CB8AC3E}">
        <p14:creationId xmlns:p14="http://schemas.microsoft.com/office/powerpoint/2010/main" val="1981997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28759" t="10358" r="29819" b="4558"/>
          <a:stretch/>
        </p:blipFill>
        <p:spPr>
          <a:xfrm>
            <a:off x="201065" y="193436"/>
            <a:ext cx="5572718" cy="643903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l="10472" t="27345" r="47511" b="42976"/>
          <a:stretch/>
        </p:blipFill>
        <p:spPr>
          <a:xfrm>
            <a:off x="5402746" y="291812"/>
            <a:ext cx="3613957" cy="143592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/>
          <a:srcRect l="8803" t="32008" r="56535" b="13248"/>
          <a:stretch/>
        </p:blipFill>
        <p:spPr>
          <a:xfrm>
            <a:off x="5402745" y="1784943"/>
            <a:ext cx="3613957" cy="321064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8" name="Connettore 4 7"/>
          <p:cNvCxnSpPr/>
          <p:nvPr/>
        </p:nvCxnSpPr>
        <p:spPr>
          <a:xfrm flipV="1">
            <a:off x="4441371" y="635726"/>
            <a:ext cx="888275" cy="548640"/>
          </a:xfrm>
          <a:prstGeom prst="bentConnector3">
            <a:avLst>
              <a:gd name="adj1" fmla="val 2941"/>
            </a:avLst>
          </a:prstGeom>
          <a:ln w="50800">
            <a:solidFill>
              <a:srgbClr val="6F0A1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tangolo 23"/>
          <p:cNvSpPr/>
          <p:nvPr/>
        </p:nvSpPr>
        <p:spPr>
          <a:xfrm>
            <a:off x="5865949" y="5331366"/>
            <a:ext cx="3058587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 sz="4700">
                <a:solidFill>
                  <a:srgbClr val="802433"/>
                </a:solidFill>
              </a:defRPr>
            </a:pPr>
            <a:r>
              <a:rPr lang="it-IT" sz="1400" b="1" dirty="0" smtClean="0">
                <a:ea typeface="ZonaPro-Bold"/>
                <a:cs typeface="ZonaPro-Bold"/>
                <a:sym typeface="ZonaPro-Bold"/>
              </a:rPr>
              <a:t>Consulta il </a:t>
            </a:r>
            <a:r>
              <a:rPr lang="it-IT" sz="1400" b="1" i="1" dirty="0" smtClean="0">
                <a:ea typeface="ZonaPro-Bold"/>
                <a:cs typeface="ZonaPro-Bold"/>
                <a:sym typeface="ZonaPro-Bold"/>
              </a:rPr>
              <a:t>bando</a:t>
            </a:r>
            <a:r>
              <a:rPr lang="it-IT" sz="1400" b="1" dirty="0" smtClean="0">
                <a:ea typeface="ZonaPro-Bold"/>
                <a:cs typeface="ZonaPro-Bold"/>
                <a:sym typeface="ZonaPro-Bold"/>
              </a:rPr>
              <a:t> per conoscere </a:t>
            </a:r>
          </a:p>
          <a:p>
            <a:pPr algn="ctr">
              <a:lnSpc>
                <a:spcPct val="90000"/>
              </a:lnSpc>
              <a:defRPr sz="4700">
                <a:solidFill>
                  <a:srgbClr val="802433"/>
                </a:solidFill>
              </a:defRPr>
            </a:pPr>
            <a:r>
              <a:rPr lang="it-IT" sz="1400" b="1" dirty="0" smtClean="0">
                <a:ea typeface="ZonaPro-Bold"/>
                <a:cs typeface="ZonaPro-Bold"/>
                <a:sym typeface="ZonaPro-Bold"/>
              </a:rPr>
              <a:t>le modalità di accesso e le scadenze</a:t>
            </a:r>
          </a:p>
          <a:p>
            <a:pPr algn="ctr">
              <a:lnSpc>
                <a:spcPct val="90000"/>
              </a:lnSpc>
              <a:defRPr sz="4700">
                <a:solidFill>
                  <a:srgbClr val="802433"/>
                </a:solidFill>
              </a:defRPr>
            </a:pPr>
            <a:endParaRPr lang="it-IT" sz="1400" b="1" dirty="0">
              <a:ea typeface="ZonaPro-Bold"/>
              <a:cs typeface="ZonaPro-Bold"/>
              <a:sym typeface="ZonaPro-Bold"/>
            </a:endParaRPr>
          </a:p>
          <a:p>
            <a:pPr algn="ctr">
              <a:lnSpc>
                <a:spcPct val="90000"/>
              </a:lnSpc>
              <a:defRPr sz="4700">
                <a:solidFill>
                  <a:srgbClr val="802433"/>
                </a:solidFill>
              </a:defRPr>
            </a:pPr>
            <a:r>
              <a:rPr lang="it-IT" sz="1400" b="1" dirty="0" smtClean="0">
                <a:ea typeface="ZonaPro-Bold"/>
                <a:cs typeface="ZonaPro-Bold"/>
                <a:sym typeface="ZonaPro-Bold"/>
              </a:rPr>
              <a:t>Consulta il </a:t>
            </a:r>
            <a:r>
              <a:rPr lang="it-IT" sz="1400" b="1" i="1" dirty="0" smtClean="0">
                <a:ea typeface="ZonaPro-Bold"/>
                <a:cs typeface="ZonaPro-Bold"/>
                <a:sym typeface="ZonaPro-Bold"/>
              </a:rPr>
              <a:t>percorso formativo </a:t>
            </a:r>
          </a:p>
          <a:p>
            <a:pPr algn="ctr">
              <a:lnSpc>
                <a:spcPct val="90000"/>
              </a:lnSpc>
              <a:defRPr sz="4700">
                <a:solidFill>
                  <a:srgbClr val="802433"/>
                </a:solidFill>
              </a:defRPr>
            </a:pPr>
            <a:r>
              <a:rPr lang="it-IT" sz="1400" b="1" dirty="0" smtClean="0">
                <a:ea typeface="ZonaPro-Bold"/>
                <a:cs typeface="ZonaPro-Bold"/>
                <a:sym typeface="ZonaPro-Bold"/>
              </a:rPr>
              <a:t>per conoscere tutti gli esami del corso</a:t>
            </a:r>
            <a:endParaRPr lang="it-IT" sz="1400" b="1" dirty="0">
              <a:ea typeface="ZonaPro-Bold"/>
              <a:cs typeface="ZonaPro-Bold"/>
              <a:sym typeface="ZonaPro-Bold"/>
            </a:endParaRPr>
          </a:p>
          <a:p>
            <a:pPr algn="ctr">
              <a:lnSpc>
                <a:spcPct val="90000"/>
              </a:lnSpc>
              <a:defRPr sz="4700">
                <a:solidFill>
                  <a:srgbClr val="802433"/>
                </a:solidFill>
              </a:defRPr>
            </a:pPr>
            <a:endParaRPr lang="it-IT" sz="1400" b="1" dirty="0" smtClean="0">
              <a:ea typeface="ZonaPro-Bold"/>
              <a:cs typeface="ZonaPro-Bold"/>
              <a:sym typeface="ZonaPro-Bold"/>
            </a:endParaRPr>
          </a:p>
        </p:txBody>
      </p:sp>
    </p:spTree>
    <p:extLst>
      <p:ext uri="{BB962C8B-B14F-4D97-AF65-F5344CB8AC3E}">
        <p14:creationId xmlns:p14="http://schemas.microsoft.com/office/powerpoint/2010/main" val="1875420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10414" t="12770" r="11972" b="25006"/>
          <a:stretch/>
        </p:blipFill>
        <p:spPr>
          <a:xfrm>
            <a:off x="145996" y="1266471"/>
            <a:ext cx="7751749" cy="349573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l="23152" t="18328" r="46018" b="26962"/>
          <a:stretch/>
        </p:blipFill>
        <p:spPr>
          <a:xfrm>
            <a:off x="4685879" y="1368526"/>
            <a:ext cx="4340745" cy="43330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ttangolo 4"/>
          <p:cNvSpPr/>
          <p:nvPr/>
        </p:nvSpPr>
        <p:spPr>
          <a:xfrm>
            <a:off x="4864777" y="4722521"/>
            <a:ext cx="3173234" cy="979032"/>
          </a:xfrm>
          <a:prstGeom prst="rect">
            <a:avLst/>
          </a:prstGeom>
          <a:noFill/>
          <a:ln w="38100">
            <a:solidFill>
              <a:srgbClr val="6F0A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" name="Connettore 4 12"/>
          <p:cNvCxnSpPr/>
          <p:nvPr/>
        </p:nvCxnSpPr>
        <p:spPr>
          <a:xfrm>
            <a:off x="1179082" y="3064418"/>
            <a:ext cx="3584507" cy="1697783"/>
          </a:xfrm>
          <a:prstGeom prst="bentConnector3">
            <a:avLst>
              <a:gd name="adj1" fmla="val 50000"/>
            </a:avLst>
          </a:prstGeom>
          <a:ln w="50800">
            <a:solidFill>
              <a:srgbClr val="6F0A1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tangolo 16"/>
          <p:cNvSpPr/>
          <p:nvPr/>
        </p:nvSpPr>
        <p:spPr>
          <a:xfrm>
            <a:off x="1179082" y="219098"/>
            <a:ext cx="73021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4700">
                <a:solidFill>
                  <a:srgbClr val="802433"/>
                </a:solidFill>
              </a:defRPr>
            </a:pPr>
            <a:r>
              <a:rPr lang="it-IT" sz="2400" b="1" dirty="0" smtClean="0">
                <a:ea typeface="ZonaPro-Bold"/>
                <a:cs typeface="ZonaPro-Bold"/>
                <a:sym typeface="ZonaPro-Bold"/>
              </a:rPr>
              <a:t>Se hai dubbi, puoi chiedere aiuto all’Ufficio </a:t>
            </a:r>
            <a:r>
              <a:rPr lang="it-IT" sz="2400" b="1" dirty="0" err="1" smtClean="0">
                <a:ea typeface="ZonaPro-Bold"/>
                <a:cs typeface="ZonaPro-Bold"/>
                <a:sym typeface="ZonaPro-Bold"/>
              </a:rPr>
              <a:t>SOrT</a:t>
            </a:r>
            <a:endParaRPr lang="it-IT" sz="2400" b="1" dirty="0" smtClean="0">
              <a:ea typeface="ZonaPro-Bold"/>
              <a:cs typeface="ZonaPro-Bold"/>
              <a:sym typeface="ZonaPro-Bold"/>
            </a:endParaRPr>
          </a:p>
          <a:p>
            <a:pPr algn="ctr">
              <a:lnSpc>
                <a:spcPct val="150000"/>
              </a:lnSpc>
              <a:defRPr sz="4700">
                <a:solidFill>
                  <a:srgbClr val="802433"/>
                </a:solidFill>
              </a:defRPr>
            </a:pPr>
            <a:r>
              <a:rPr lang="it-IT" sz="2000" i="1" dirty="0" smtClean="0">
                <a:ea typeface="ZonaPro-Bold"/>
                <a:cs typeface="ZonaPro-Bold"/>
                <a:sym typeface="ZonaPro-Bold"/>
              </a:rPr>
              <a:t>Servizio Orientamento e Tutorato   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1741869" y="6088761"/>
            <a:ext cx="56964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 sz="4700">
                <a:solidFill>
                  <a:srgbClr val="802433"/>
                </a:solidFill>
              </a:defRPr>
            </a:pPr>
            <a:r>
              <a:rPr lang="it-IT" sz="2000" b="1" dirty="0" smtClean="0">
                <a:ea typeface="ZonaPro-Bold"/>
                <a:cs typeface="ZonaPro-Bold"/>
                <a:sym typeface="ZonaPro-Bold"/>
              </a:rPr>
              <a:t>Puoi visitare la pagina online e contattarci via email</a:t>
            </a:r>
            <a:endParaRPr lang="it-IT" sz="2800" b="1" dirty="0" smtClean="0">
              <a:ea typeface="ZonaPro-Bold"/>
              <a:cs typeface="ZonaPro-Bold"/>
              <a:sym typeface="ZonaPro-Bold"/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180641" y="5206284"/>
            <a:ext cx="4505238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 sz="4700">
                <a:solidFill>
                  <a:srgbClr val="802433"/>
                </a:solidFill>
              </a:defRPr>
            </a:pPr>
            <a:r>
              <a:rPr lang="it-IT" sz="1400" b="1" dirty="0" smtClean="0">
                <a:ea typeface="ZonaPro-Bold"/>
                <a:cs typeface="ZonaPro-Bold"/>
                <a:sym typeface="ZonaPro-Bold"/>
              </a:rPr>
              <a:t>Facoltà  &gt;  Uffici  &gt;  Servizi e Strutture  &gt;  Ufficio </a:t>
            </a:r>
            <a:r>
              <a:rPr lang="it-IT" sz="1400" b="1" dirty="0" err="1" smtClean="0">
                <a:ea typeface="ZonaPro-Bold"/>
                <a:cs typeface="ZonaPro-Bold"/>
                <a:sym typeface="ZonaPro-Bold"/>
              </a:rPr>
              <a:t>Sort</a:t>
            </a:r>
            <a:endParaRPr lang="it-IT" sz="1400" b="1" dirty="0" smtClean="0">
              <a:ea typeface="ZonaPro-Bold"/>
              <a:cs typeface="ZonaPro-Bold"/>
              <a:sym typeface="ZonaPro-Bold"/>
            </a:endParaRPr>
          </a:p>
        </p:txBody>
      </p:sp>
    </p:spTree>
    <p:extLst>
      <p:ext uri="{BB962C8B-B14F-4D97-AF65-F5344CB8AC3E}">
        <p14:creationId xmlns:p14="http://schemas.microsoft.com/office/powerpoint/2010/main" val="2744941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16587" t="32042" r="17834" b="40697"/>
          <a:stretch/>
        </p:blipFill>
        <p:spPr>
          <a:xfrm>
            <a:off x="985603" y="172817"/>
            <a:ext cx="7207624" cy="168540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9" name="Immagine 18"/>
          <p:cNvPicPr>
            <a:picLocks noChangeAspect="1"/>
          </p:cNvPicPr>
          <p:nvPr/>
        </p:nvPicPr>
        <p:blipFill rotWithShape="1">
          <a:blip r:embed="rId3"/>
          <a:srcRect l="24161" t="35769" r="28167" b="13726"/>
          <a:stretch/>
        </p:blipFill>
        <p:spPr>
          <a:xfrm>
            <a:off x="418715" y="5046867"/>
            <a:ext cx="2676075" cy="1594694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 rotWithShape="1">
          <a:blip r:embed="rId2"/>
          <a:srcRect l="15422" t="66998" r="52181" b="7815"/>
          <a:stretch/>
        </p:blipFill>
        <p:spPr>
          <a:xfrm>
            <a:off x="985603" y="1988859"/>
            <a:ext cx="3560790" cy="155715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/>
          <a:srcRect l="16212" t="30230" r="49949" b="11328"/>
          <a:stretch/>
        </p:blipFill>
        <p:spPr>
          <a:xfrm>
            <a:off x="5754999" y="2138305"/>
            <a:ext cx="2898162" cy="281541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5"/>
          <a:srcRect l="18988" t="31625" r="20069" b="8760"/>
          <a:stretch/>
        </p:blipFill>
        <p:spPr>
          <a:xfrm>
            <a:off x="5755000" y="5043791"/>
            <a:ext cx="2898162" cy="159469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6" name="Connettore 4 5"/>
          <p:cNvCxnSpPr/>
          <p:nvPr/>
        </p:nvCxnSpPr>
        <p:spPr>
          <a:xfrm rot="5400000">
            <a:off x="-421553" y="3454011"/>
            <a:ext cx="2578070" cy="421342"/>
          </a:xfrm>
          <a:prstGeom prst="bentConnector3">
            <a:avLst>
              <a:gd name="adj1" fmla="val 970"/>
            </a:avLst>
          </a:prstGeom>
          <a:ln w="50800">
            <a:solidFill>
              <a:srgbClr val="6F0A1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>
            <a:off x="4368714" y="2976282"/>
            <a:ext cx="1314910" cy="0"/>
          </a:xfrm>
          <a:prstGeom prst="straightConnector1">
            <a:avLst/>
          </a:prstGeom>
          <a:ln w="44450">
            <a:solidFill>
              <a:srgbClr val="6F0A1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tangolo 27"/>
          <p:cNvSpPr/>
          <p:nvPr/>
        </p:nvSpPr>
        <p:spPr>
          <a:xfrm>
            <a:off x="1236614" y="3891888"/>
            <a:ext cx="418107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 sz="4700">
                <a:solidFill>
                  <a:srgbClr val="802433"/>
                </a:solidFill>
              </a:defRPr>
            </a:pPr>
            <a:r>
              <a:rPr lang="it-IT" sz="1400" b="1" dirty="0" smtClean="0">
                <a:ea typeface="ZonaPro-Bold"/>
                <a:cs typeface="ZonaPro-Bold"/>
                <a:sym typeface="ZonaPro-Bold"/>
              </a:rPr>
              <a:t>Potrai trovare le risposte  alle domande più frequenti</a:t>
            </a:r>
          </a:p>
          <a:p>
            <a:pPr algn="ctr">
              <a:lnSpc>
                <a:spcPct val="90000"/>
              </a:lnSpc>
              <a:defRPr sz="4700">
                <a:solidFill>
                  <a:srgbClr val="802433"/>
                </a:solidFill>
              </a:defRPr>
            </a:pPr>
            <a:endParaRPr lang="it-IT" sz="1400" b="1" dirty="0">
              <a:ea typeface="ZonaPro-Bold"/>
              <a:cs typeface="ZonaPro-Bold"/>
              <a:sym typeface="ZonaPro-Bold"/>
            </a:endParaRPr>
          </a:p>
          <a:p>
            <a:pPr algn="ctr">
              <a:lnSpc>
                <a:spcPct val="90000"/>
              </a:lnSpc>
              <a:defRPr sz="4700">
                <a:solidFill>
                  <a:srgbClr val="802433"/>
                </a:solidFill>
              </a:defRPr>
            </a:pPr>
            <a:r>
              <a:rPr lang="it-IT" sz="1400" b="1" dirty="0" smtClean="0">
                <a:ea typeface="ZonaPro-Bold"/>
                <a:cs typeface="ZonaPro-Bold"/>
                <a:sym typeface="ZonaPro-Bold"/>
              </a:rPr>
              <a:t>Comparare gli esami di più Corsi di Laurea</a:t>
            </a:r>
          </a:p>
          <a:p>
            <a:pPr algn="ctr">
              <a:lnSpc>
                <a:spcPct val="90000"/>
              </a:lnSpc>
              <a:defRPr sz="4700">
                <a:solidFill>
                  <a:srgbClr val="802433"/>
                </a:solidFill>
              </a:defRPr>
            </a:pPr>
            <a:endParaRPr lang="it-IT" sz="1400" b="1" dirty="0">
              <a:ea typeface="ZonaPro-Bold"/>
              <a:cs typeface="ZonaPro-Bold"/>
              <a:sym typeface="ZonaPro-Bold"/>
            </a:endParaRPr>
          </a:p>
          <a:p>
            <a:pPr algn="ctr">
              <a:lnSpc>
                <a:spcPct val="90000"/>
              </a:lnSpc>
              <a:defRPr sz="4700">
                <a:solidFill>
                  <a:srgbClr val="802433"/>
                </a:solidFill>
              </a:defRPr>
            </a:pPr>
            <a:endParaRPr lang="it-IT" sz="1400" b="1" dirty="0" smtClean="0">
              <a:ea typeface="ZonaPro-Bold"/>
              <a:cs typeface="ZonaPro-Bold"/>
              <a:sym typeface="ZonaPro-Bold"/>
            </a:endParaRPr>
          </a:p>
        </p:txBody>
      </p:sp>
    </p:spTree>
    <p:extLst>
      <p:ext uri="{BB962C8B-B14F-4D97-AF65-F5344CB8AC3E}">
        <p14:creationId xmlns:p14="http://schemas.microsoft.com/office/powerpoint/2010/main" val="34833760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369</TotalTime>
  <Words>109</Words>
  <Application>Microsoft Office PowerPoint</Application>
  <PresentationFormat>Presentazione su schermo (4:3)</PresentationFormat>
  <Paragraphs>29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ZonaPro-Bold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Alessandra Addessi</dc:creator>
  <cp:lastModifiedBy>Martina G</cp:lastModifiedBy>
  <cp:revision>48</cp:revision>
  <dcterms:created xsi:type="dcterms:W3CDTF">2021-01-18T09:55:50Z</dcterms:created>
  <dcterms:modified xsi:type="dcterms:W3CDTF">2021-01-22T18:11:33Z</dcterms:modified>
</cp:coreProperties>
</file>